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media1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audio" Target="../media/media1.m4a"/><Relationship Id="rId6" Type="http://schemas.microsoft.com/office/2007/relationships/media" Target="../media/media1.m4a"/><Relationship Id="rId7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Circulatory system"/>
          <p:cNvSpPr txBox="1"/>
          <p:nvPr>
            <p:ph type="ctrTitle"/>
          </p:nvPr>
        </p:nvSpPr>
        <p:spPr>
          <a:xfrm>
            <a:off x="2102542" y="-2817763"/>
            <a:ext cx="20828001" cy="4648201"/>
          </a:xfrm>
          <a:prstGeom prst="rect">
            <a:avLst/>
          </a:prstGeom>
        </p:spPr>
        <p:txBody>
          <a:bodyPr/>
          <a:lstStyle/>
          <a:p>
            <a:pPr/>
            <a:r>
              <a:t>The Circulatory system</a:t>
            </a:r>
          </a:p>
        </p:txBody>
      </p:sp>
      <p:sp>
        <p:nvSpPr>
          <p:cNvPr id="120" name="Class-7…"/>
          <p:cNvSpPr txBox="1"/>
          <p:nvPr>
            <p:ph type="subTitle" sz="quarter" idx="1"/>
          </p:nvPr>
        </p:nvSpPr>
        <p:spPr>
          <a:xfrm>
            <a:off x="1561718" y="10670279"/>
            <a:ext cx="20828001" cy="3101713"/>
          </a:xfrm>
          <a:prstGeom prst="rect">
            <a:avLst/>
          </a:prstGeom>
        </p:spPr>
        <p:txBody>
          <a:bodyPr/>
          <a:lstStyle/>
          <a:p>
            <a:pPr/>
            <a:r>
              <a:t>Class-7</a:t>
            </a:r>
          </a:p>
          <a:p>
            <a:pPr/>
            <a:r>
              <a:rPr b="1"/>
              <a:t>Presented</a:t>
            </a:r>
            <a:r>
              <a:t> </a:t>
            </a:r>
            <a:r>
              <a:rPr b="1"/>
              <a:t>By</a:t>
            </a:r>
            <a:r>
              <a:t>- </a:t>
            </a:r>
            <a:r>
              <a:rPr b="1"/>
              <a:t>Rajnish</a:t>
            </a:r>
            <a:r>
              <a:t> </a:t>
            </a:r>
            <a:r>
              <a:rPr b="1"/>
              <a:t>Mani</a:t>
            </a:r>
            <a:r>
              <a:t> </a:t>
            </a:r>
            <a:r>
              <a:rPr b="1"/>
              <a:t>Pandey</a:t>
            </a:r>
          </a:p>
          <a:p>
            <a:pPr/>
            <a:r>
              <a:t>( DIET U.S.Nagar )</a:t>
            </a:r>
          </a:p>
        </p:txBody>
      </p:sp>
      <p:pic>
        <p:nvPicPr>
          <p:cNvPr id="121" name="CBB45086-6185-4267-AE00-1F299AEBFBA0-L0-001.png" descr="CBB45086-6185-4267-AE00-1F299AEBFBA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8777" y="1490593"/>
            <a:ext cx="4669639" cy="9339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63DA328F-666F-4A7B-A6B0-425D6B2BCF46-L0-001.png" descr="63DA328F-666F-4A7B-A6B0-425D6B2BCF4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00631" y="3245430"/>
            <a:ext cx="1121331" cy="12362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-0.000000 C -0.009428 -0.027934 -0.018855 -0.055868 -0.029300 -0.051924 C -0.039744 -0.047981 -0.051205 -0.012159 -0.060109 0.029741 C -0.069013 0.071642 -0.075360 0.119623 -0.079057 0.146571 C -0.082754 0.173519 -0.083802 0.179434 -0.084418 0.185678 C -0.085034 0.191922 -0.085219 0.198495 -0.085311 0.198331 C -0.085404 0.198166 -0.085404 0.191265 -0.082723 0.163331 C -0.080043 0.135397 -0.074682 0.086431 -0.063960 0.055375 C -0.053239 0.024319 -0.037156 0.011174 -0.027174 0.025633 C -0.017192 0.040093 -0.013310 0.082158 -0.014696 0.125374 C -0.016083 0.168589 -0.022737 0.212955 -0.026527 0.259402 C -0.030316 0.305849 -0.031241 0.354377 -0.030594 0.400221 C -0.029947 0.446066 -0.027728 0.489226 -0.021906 0.496018 C -0.016083 0.502810 -0.006655 0.473233 -0.001417 0.435495 C 0.003820 0.397757 0.004868 0.351857 0.004683 0.304041 C 0.004498 0.256225 0.003081 0.206492 0.001171 0.158292 C -0.000739 0.110092 -0.003143 0.063426 0.001017 0.036150 C 0.005176 0.008873 0.015898 0.000986 0.024586 0.020375 C 0.033274 0.039765 0.039929 0.086431 0.043749 0.125483 C 0.047570 0.164536 0.048556 0.195975 0.050219 0.208628 C 0.051883 0.221280 0.054225 0.215146 0.052622 0.187102 C 0.051020 0.159059 0.045475 0.109106 0.036139 0.065398 C 0.026804 0.021690 0.013679 -0.015774 0.006747 -0.051924 C -0.000185 -0.088074 -0.000924 -0.122909 -0.006562 -0.128934 C -0.012201 -0.134959 -0.022737 -0.112174 -0.032257 -0.083583 C -0.041778 -0.054991 -0.050281 -0.020594 -0.059431 0.016651 C -0.068582 0.053896 -0.078379 0.093989 -0.083370 0.124717 C -0.088361 0.155444 -0.088546 0.176805 -0.089286 0.192579 C -0.090025 0.208354 -0.091319 0.218542 -0.092059 0.220349 C -0.092798 0.222156 -0.092983 0.215584 -0.089840 0.189403 C -0.086698 0.163221 -0.080228 0.117432 -0.072217 0.074709 C -0.064207 0.031987 -0.054656 -0.007668 -0.042548 -0.024209 C -0.030440 -0.040751 -0.015774 -0.034178 -0.008627 -0.007887 C -0.001479 0.018403 -0.001849 0.064412 -0.004344 0.110092 C -0.006840 0.155772 -0.011461 0.201124 -0.015898 0.246968 C -0.020334 0.292813 -0.024586 0.339150 -0.023076 0.384228 C -0.021567 0.429305 -0.014296 0.473123 -0.007918 0.478655 C -0.001540 0.484187 0.003944 0.451433 0.007148 0.411943 C 0.010352 0.372452 0.011276 0.326224 0.010999 0.279777 C 0.010722 0.233330 0.009243 0.186664 0.005823 0.140327 C 0.002403 0.093989 -0.002958 0.047981 -0.001294 0.014789 C 0.000370 -0.018404 0.009058 -0.038779 0.016452 -0.026619 C 0.023846 -0.014460 0.029947 0.030234 0.037526 0.079694 C 0.045105 0.129153 0.054163 0.183378 0.059431 0.215584 C 0.064700 0.247790 0.066179 0.257978 0.067658 0.268165" origin="layout" pathEditMode="relative">
                                      <p:cBhvr>
                                        <p:cTn id="6" dur="76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ea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Heart </a:t>
            </a:r>
          </a:p>
        </p:txBody>
      </p:sp>
      <p:sp>
        <p:nvSpPr>
          <p:cNvPr id="167" name="Heart is a muscular organ located in the chest cavity, right between lungs.…"/>
          <p:cNvSpPr txBox="1"/>
          <p:nvPr>
            <p:ph type="body" idx="1"/>
          </p:nvPr>
        </p:nvSpPr>
        <p:spPr>
          <a:xfrm>
            <a:off x="1898689" y="5000974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Heart is a muscular organ located in the chest cavity, right between lungs.</a:t>
            </a:r>
          </a:p>
          <a:p>
            <a:pPr/>
            <a:r>
              <a:t>The human heart is separated into four chambers.</a:t>
            </a:r>
          </a:p>
          <a:p>
            <a:pPr/>
            <a:r>
              <a:t>Two upper chambers are called - </a:t>
            </a:r>
            <a:r>
              <a:rPr b="1"/>
              <a:t>Atria </a:t>
            </a:r>
            <a:r>
              <a:t>( singular : atrium )</a:t>
            </a:r>
          </a:p>
          <a:p>
            <a:pPr/>
            <a:r>
              <a:t>Two lower chambers are called - </a:t>
            </a:r>
            <a:r>
              <a:rPr b="1"/>
              <a:t>Ventricles</a:t>
            </a:r>
            <a:endParaRPr b="1"/>
          </a:p>
          <a:p>
            <a:pPr/>
            <a:r>
              <a:t>Heart works like a pump non stop throughout our life.</a:t>
            </a:r>
          </a:p>
        </p:txBody>
      </p:sp>
      <p:pic>
        <p:nvPicPr>
          <p:cNvPr id="168" name="EBCABA5C-3360-4495-845C-ACADB0DA67C1-L0-001.png" descr="EBCABA5C-3360-4495-845C-ACADB0DA67C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626" y="-841032"/>
            <a:ext cx="6573841" cy="7791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EBCABA5C-3360-4495-845C-ACADB0DA67C1-L0-001.png" descr="EBCABA5C-3360-4495-845C-ACADB0DA67C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3658" y="-1"/>
            <a:ext cx="1157287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51A20CEF-4790-4537-B2A8-99B4EA2704BA-L0-001.png" descr="51A20CEF-4790-4537-B2A8-99B4EA2704BA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43896" y="-546821"/>
            <a:ext cx="22301579" cy="14809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63DA328F-666F-4A7B-A6B0-425D6B2BCF46-L0-001.png" descr="63DA328F-666F-4A7B-A6B0-425D6B2BCF46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0674" y="844215"/>
            <a:ext cx="1663872" cy="1834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35" grpId="1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0.000000 C -0.001311 0.061550 -0.002623 0.123099 0.001180 0.185815 C 0.004983 0.248530 0.013901 0.312411 0.023606 0.376758 C 0.033310 0.441106 0.043802 0.505920 0.047343 0.571433 C 0.050883 0.636946 0.047474 0.703158 0.030163 0.744891 C 0.012852 0.786623 -0.018360 0.803876 -0.048916 0.798047 C -0.079472 0.792219 -0.109373 0.763309 -0.135470 0.721343 C -0.161568 0.679378 -0.183862 0.624356 -0.197982 0.564827 C -0.212101 0.505298 -0.218047 0.441261 -0.205982 0.388804 C -0.193916 0.336347 -0.163841 0.295469 -0.129919 0.265394 C -0.095996 0.235319 -0.058227 0.216045 -0.022294 0.209984 C 0.013639 0.203922 0.047736 0.211072 0.067145 0.245655 C 0.086554 0.280237 0.091275 0.342253 0.091669 0.406134 C 0.092062 0.470016 0.088128 0.535762 0.077024 0.595990 C 0.065921 0.656219 0.047649 0.710930 0.022994 0.746600 C -0.001661 0.782271 -0.032698 0.798902 -0.064216 0.791830 C -0.095734 0.784758 -0.127733 0.753983 -0.152257 0.711551 C -0.176780 0.669119 -0.193829 0.615030 -0.203140 0.558143 C -0.212451 0.501257 -0.214025 0.441572 -0.203665 0.391213 C -0.193304 0.340855 -0.171010 0.299821 -0.140454 0.266249 C -0.109898 0.232676 -0.071079 0.206564 -0.033704 0.195374 C 0.003672 0.184183 0.039605 0.187913 0.062162 0.218921 C 0.084718 0.249929 0.093898 0.308215 0.098750 0.373728 C 0.103603 0.439241 0.104127 0.511981 0.095078 0.577961 C 0.086030 0.643940 0.067407 0.703158 0.043277 0.742792 C 0.019147 0.782427 -0.010491 0.802477 -0.041660 0.797581 C -0.072828 0.792685 -0.105526 0.762843 -0.132935 0.720877 C -0.160344 0.678911 -0.182463 0.624822 -0.193523 0.565371 C -0.204583 0.505920 -0.204583 0.441106 -0.189108 0.386317 C -0.173633 0.331529 -0.142683 0.286765 -0.110816 0.252027 C -0.078948 0.217289 -0.046162 0.192576 -0.014163 0.191177 C 0.017835 0.189778 0.049047 0.211694 0.068588 0.259488 C 0.088128 0.307282 0.095996 0.380955 0.097308 0.449033 C 0.098619 0.517110 0.093374 0.579593 0.081702 0.637179 C 0.070030 0.694765 0.051933 0.747455 0.024305 0.778152 C -0.003322 0.808849 -0.040479 0.817553 -0.073396 0.803099 C -0.106313 0.788644 -0.134990 0.751030 -0.157852 0.703314 C -0.180715 0.655597 -0.197763 0.597778 -0.205238 0.536927 C -0.212713 0.476077 -0.210615 0.412196 -0.193960 0.361837 C -0.177305 0.311479 -0.146093 0.274642 -0.111996 0.245033 C -0.077899 0.215424 -0.040917 0.193042 -0.000525 0.181618 C 0.039867 0.170194 0.083669 0.169728 0.115406 0.166697 C 0.147142 0.163666 0.166814 0.158071 0.186485 0.152475" origin="layout" pathEditMode="relative">
                                      <p:cBhvr>
                                        <p:cTn id="10" dur="138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ouble circ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circulation</a:t>
            </a:r>
          </a:p>
        </p:txBody>
      </p:sp>
      <p:sp>
        <p:nvSpPr>
          <p:cNvPr id="175" name="The blood flows in the human body in unique wa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blood flows in the human body in unique way.</a:t>
            </a:r>
          </a:p>
          <a:p>
            <a:pPr/>
            <a:r>
              <a:t>The blood circulates through heart twice, hence it is called double circulation.</a:t>
            </a:r>
          </a:p>
          <a:p>
            <a:pPr/>
            <a:r>
              <a:t>Animals like fish have single circulation.</a:t>
            </a:r>
          </a:p>
          <a:p>
            <a:pPr/>
            <a:r>
              <a:t>The main advantage of double circulation is that every tissue in body gets steady supply of oxygenated blood and does not get mixed with deoxygenated blood.</a:t>
            </a:r>
          </a:p>
        </p:txBody>
      </p:sp>
      <p:pic>
        <p:nvPicPr>
          <p:cNvPr id="176" name="51A20CEF-4790-4537-B2A8-99B4EA2704BA-L0-001.png" descr="51A20CEF-4790-4537-B2A8-99B4EA2704B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3594" y="-115121"/>
            <a:ext cx="11113135" cy="7379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69BE811B-957E-4A50-A4C5-98D6776C575E-L0-001.jpeg" descr="69BE811B-957E-4A50-A4C5-98D6776C575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4396" y="1472899"/>
            <a:ext cx="19003536" cy="11877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63DA328F-666F-4A7B-A6B0-425D6B2BCF46-L0-001.png" descr="63DA328F-666F-4A7B-A6B0-425D6B2BCF4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30625" y="2522562"/>
            <a:ext cx="1309375" cy="1443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5508 0.065280 0.011016 0.130560 0.007869 0.193275 C 0.004721 0.255991 -0.007082 0.316141 -0.022688 0.376758 C -0.038294 0.437376 -0.057703 0.498459 -0.083013 0.548818 C -0.108324 0.599177 -0.139536 0.638811 -0.174158 0.657462 C -0.208779 0.676114 -0.246811 0.673782 -0.277760 0.650934 C -0.308710 0.628086 -0.332578 0.584722 -0.346872 0.528301 C -0.361167 0.471881 -0.365888 0.402404 -0.367549 0.334560 C -0.369210 0.266715 -0.367812 0.200503 -0.360336 0.140818 C -0.352861 0.081134 -0.339310 0.027977 -0.316010 -0.017952 C -0.292711 -0.063881 -0.259663 -0.102583 -0.224385 -0.126596 C -0.189108 -0.150610 -0.151601 -0.159936 -0.117766 -0.151076 C -0.083931 -0.142217 -0.053769 -0.115172 -0.032786 -0.080434 C -0.011803 -0.045696 -0.000000 -0.003264 0.011803 0.039168" origin="layout" pathEditMode="relative">
                                      <p:cBhvr>
                                        <p:cTn id="6" dur="44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Heartbe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Heartbeat</a:t>
            </a:r>
            <a:r>
              <a:t> </a:t>
            </a:r>
          </a:p>
        </p:txBody>
      </p:sp>
      <p:sp>
        <p:nvSpPr>
          <p:cNvPr id="182" name="The walls of the chambers of the heart are made up of muscles.…"/>
          <p:cNvSpPr txBox="1"/>
          <p:nvPr>
            <p:ph type="body" idx="1"/>
          </p:nvPr>
        </p:nvSpPr>
        <p:spPr>
          <a:xfrm>
            <a:off x="2226327" y="2765865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The walls of the chambers of the heart are made up of muscles.</a:t>
            </a:r>
          </a:p>
          <a:p>
            <a:pPr/>
            <a:r>
              <a:t>These muscles contract and reflex rhythmically.</a:t>
            </a:r>
          </a:p>
          <a:p>
            <a:pPr/>
            <a:r>
              <a:t>This rhythmic contraction followed by relaxation constitute a heartbeat.</a:t>
            </a:r>
          </a:p>
          <a:p>
            <a:pPr/>
            <a:r>
              <a:t>The doctor feels your heartbeat with the help of an instrument called - </a:t>
            </a:r>
            <a:r>
              <a:rPr b="1"/>
              <a:t>Stethoscope</a:t>
            </a:r>
            <a:r>
              <a:t> </a:t>
            </a:r>
          </a:p>
        </p:txBody>
      </p:sp>
      <p:pic>
        <p:nvPicPr>
          <p:cNvPr id="183" name="6C6D2B4F-ED5A-4B03-A14B-8DE9B48E222D-L0-001.png" descr="6C6D2B4F-ED5A-4B03-A14B-8DE9B48E222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3479893" cy="3479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6C6D2B4F-ED5A-4B03-A14B-8DE9B48E222D-L0-001.png" descr="6C6D2B4F-ED5A-4B03-A14B-8DE9B48E222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27000"/>
            <a:ext cx="5565423" cy="5565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9D6EEE2-CF6C-440B-A812-E743BD5F126E-L0-001.png" descr="C9D6EEE2-CF6C-440B-A812-E743BD5F126E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0418" y="4694909"/>
            <a:ext cx="5281000" cy="9000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0E477395-8F7E-45A2-A820-8B254652F153-L0-001.png" descr="0E477395-8F7E-45A2-A820-8B254652F153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43021" y="-63266"/>
            <a:ext cx="6178921" cy="53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Audio Recording.m4a" descr="Audio Recording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20224439" y="209803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21655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88"/>
                </p:tgtEl>
              </p:cMediaNode>
            </p:audio>
          </p:childTnLst>
        </p:cTn>
      </p:par>
    </p:tnLst>
    <p:bldLst>
      <p:bldP build="whole" bldLvl="1" animBg="1" rev="0" advAuto="0" spid="18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1E1E4755-28E5-4E0D-A5A6-C1581C999D3D-L0-001.png" descr="1E1E4755-28E5-4E0D-A5A6-C1581C999D3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7853" y="127000"/>
            <a:ext cx="692229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5" name="The circulatory system is transport system of our body.…"/>
          <p:cNvSpPr txBox="1"/>
          <p:nvPr>
            <p:ph type="body" idx="1"/>
          </p:nvPr>
        </p:nvSpPr>
        <p:spPr>
          <a:xfrm>
            <a:off x="309792" y="1932563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The circulatory system is transport system of our body.</a:t>
            </a:r>
          </a:p>
          <a:p>
            <a:pPr/>
            <a:r>
              <a:t>It comprises blood, heart and blood vessels.</a:t>
            </a:r>
          </a:p>
          <a:p>
            <a:pPr/>
            <a:r>
              <a:t>The circulatory system supplies nutrients to various part of body.</a:t>
            </a:r>
          </a:p>
        </p:txBody>
      </p:sp>
      <p:pic>
        <p:nvPicPr>
          <p:cNvPr id="126" name="CBB45086-6185-4267-AE00-1F299AEBFBA0-L0-001.png" descr="CBB45086-6185-4267-AE00-1F299AEBFBA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55208" y="169010"/>
            <a:ext cx="6411754" cy="12823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32" grpId="1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lood"/>
          <p:cNvSpPr txBox="1"/>
          <p:nvPr>
            <p:ph type="title"/>
          </p:nvPr>
        </p:nvSpPr>
        <p:spPr>
          <a:xfrm>
            <a:off x="1445692" y="355600"/>
            <a:ext cx="21005801" cy="2286000"/>
          </a:xfrm>
          <a:prstGeom prst="rect">
            <a:avLst/>
          </a:prstGeom>
        </p:spPr>
        <p:txBody>
          <a:bodyPr/>
          <a:lstStyle/>
          <a:p>
            <a:pPr/>
            <a:r>
              <a:t>Blood</a:t>
            </a:r>
          </a:p>
        </p:txBody>
      </p:sp>
      <p:sp>
        <p:nvSpPr>
          <p:cNvPr id="129" name="Blood is the body’s fluid which plays an important role in human circulatory system.…"/>
          <p:cNvSpPr txBox="1"/>
          <p:nvPr>
            <p:ph type="body" idx="1"/>
          </p:nvPr>
        </p:nvSpPr>
        <p:spPr>
          <a:xfrm>
            <a:off x="1445692" y="2642523"/>
            <a:ext cx="21005801" cy="9296401"/>
          </a:xfrm>
          <a:prstGeom prst="rect">
            <a:avLst/>
          </a:prstGeom>
        </p:spPr>
        <p:txBody>
          <a:bodyPr/>
          <a:lstStyle/>
          <a:p>
            <a:pPr marL="558800" indent="-558800" defTabSz="726440">
              <a:spcBef>
                <a:spcPts val="5100"/>
              </a:spcBef>
              <a:defRPr sz="4224"/>
            </a:pPr>
            <a:r>
              <a:t>Blood is the body’s fluid which plays an important role in human circulatory system.</a:t>
            </a:r>
          </a:p>
          <a:p>
            <a:pPr marL="558800" indent="-558800" defTabSz="726440">
              <a:spcBef>
                <a:spcPts val="5100"/>
              </a:spcBef>
              <a:defRPr sz="4224"/>
            </a:pPr>
            <a:r>
              <a:t>It’s main function is to circulate nutrients, hormones, minerals and other essential components to different parts of the body.</a:t>
            </a:r>
          </a:p>
          <a:p>
            <a:pPr marL="558800" indent="-558800" defTabSz="726440">
              <a:spcBef>
                <a:spcPts val="5100"/>
              </a:spcBef>
              <a:defRPr sz="4224"/>
            </a:pPr>
            <a:r>
              <a:t>Blood is composed of four main things:</a:t>
            </a:r>
          </a:p>
          <a:p>
            <a:pPr marL="558800" indent="-558800" defTabSz="726440">
              <a:spcBef>
                <a:spcPts val="5100"/>
              </a:spcBef>
              <a:defRPr b="1" sz="4224"/>
            </a:pPr>
            <a:r>
              <a:t>Plasma</a:t>
            </a:r>
          </a:p>
          <a:p>
            <a:pPr marL="558800" indent="-558800" defTabSz="726440">
              <a:spcBef>
                <a:spcPts val="5100"/>
              </a:spcBef>
              <a:defRPr sz="4224"/>
            </a:pPr>
            <a:r>
              <a:rPr b="1"/>
              <a:t>Red</a:t>
            </a:r>
            <a:r>
              <a:t> </a:t>
            </a:r>
            <a:r>
              <a:rPr b="1"/>
              <a:t>blood</a:t>
            </a:r>
            <a:r>
              <a:t> </a:t>
            </a:r>
            <a:r>
              <a:rPr b="1"/>
              <a:t>cells</a:t>
            </a:r>
          </a:p>
          <a:p>
            <a:pPr marL="558800" indent="-558800" defTabSz="726440">
              <a:spcBef>
                <a:spcPts val="5100"/>
              </a:spcBef>
              <a:defRPr sz="4224"/>
            </a:pPr>
            <a:r>
              <a:rPr b="1"/>
              <a:t>White</a:t>
            </a:r>
            <a:r>
              <a:t> </a:t>
            </a:r>
            <a:r>
              <a:rPr b="1"/>
              <a:t>blood</a:t>
            </a:r>
            <a:r>
              <a:t> </a:t>
            </a:r>
            <a:r>
              <a:rPr b="1"/>
              <a:t>cells</a:t>
            </a:r>
          </a:p>
          <a:p>
            <a:pPr marL="558800" indent="-558800" defTabSz="726440">
              <a:spcBef>
                <a:spcPts val="5100"/>
              </a:spcBef>
              <a:defRPr sz="4224"/>
            </a:pPr>
            <a:r>
              <a:rPr b="1"/>
              <a:t>Platelets</a:t>
            </a:r>
            <a:r>
              <a:t> </a:t>
            </a:r>
          </a:p>
        </p:txBody>
      </p:sp>
      <p:pic>
        <p:nvPicPr>
          <p:cNvPr id="130" name="63DA328F-666F-4A7B-A6B0-425D6B2BCF46-L0-001.png" descr="63DA328F-666F-4A7B-A6B0-425D6B2BCF4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155" y="5706548"/>
            <a:ext cx="8976587" cy="9896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3893884F-5955-4B01-90BD-76BDFBF7C721-L0-001.png" descr="3893884F-5955-4B01-90BD-76BDFBF7C7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63431" y="41965"/>
            <a:ext cx="4384471" cy="2247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sma"/>
          <p:cNvSpPr txBox="1"/>
          <p:nvPr>
            <p:ph type="title"/>
          </p:nvPr>
        </p:nvSpPr>
        <p:spPr>
          <a:xfrm>
            <a:off x="1418647" y="355600"/>
            <a:ext cx="21005801" cy="2286000"/>
          </a:xfrm>
          <a:prstGeom prst="rect">
            <a:avLst/>
          </a:prstGeom>
        </p:spPr>
        <p:txBody>
          <a:bodyPr/>
          <a:lstStyle/>
          <a:p>
            <a:pPr/>
            <a:r>
              <a:t>Plasma</a:t>
            </a:r>
          </a:p>
        </p:txBody>
      </p:sp>
      <p:sp>
        <p:nvSpPr>
          <p:cNvPr id="134" name="Plasma is the liquid portion of bloo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Plasma is the liquid portion of blood.</a:t>
            </a:r>
          </a:p>
          <a:p>
            <a:pPr/>
            <a:r>
              <a:t>55% of our blood is plasma.</a:t>
            </a:r>
          </a:p>
          <a:p>
            <a:pPr/>
            <a:r>
              <a:t>Plasma helps maintain blood pressure and volume.</a:t>
            </a:r>
          </a:p>
          <a:p>
            <a:pPr/>
            <a:r>
              <a:t>Plasma helps to maintain a proper pH balance in the body.</a:t>
            </a:r>
          </a:p>
        </p:txBody>
      </p:sp>
      <p:pic>
        <p:nvPicPr>
          <p:cNvPr id="135" name="158537A7-23A4-4DE4-988C-CCB9D1F478C2-L0-001.jpeg" descr="158537A7-23A4-4DE4-988C-CCB9D1F478C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8081" y="1995015"/>
            <a:ext cx="9739915" cy="5962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d blood ce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 blood cells </a:t>
            </a:r>
          </a:p>
        </p:txBody>
      </p:sp>
      <p:sp>
        <p:nvSpPr>
          <p:cNvPr id="138" name="Red blood cells are mainly involved in transporting oxygen, nutrients and other substances to various parts of the body.…"/>
          <p:cNvSpPr txBox="1"/>
          <p:nvPr>
            <p:ph type="body" idx="1"/>
          </p:nvPr>
        </p:nvSpPr>
        <p:spPr>
          <a:xfrm>
            <a:off x="1229330" y="5935260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Red blood cells are mainly involved in transporting oxygen, nutrients and other substances to various parts of the body.</a:t>
            </a:r>
          </a:p>
          <a:p>
            <a:pPr/>
            <a:r>
              <a:t>These red blood cells also removes waste from the body.</a:t>
            </a:r>
          </a:p>
        </p:txBody>
      </p:sp>
      <p:pic>
        <p:nvPicPr>
          <p:cNvPr id="139" name="5B315FB8-9BC2-407D-B9C9-68AE9849A8FB-L0-001.png" descr="5B315FB8-9BC2-407D-B9C9-68AE9849A8F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30" y="1460443"/>
            <a:ext cx="7597012" cy="759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7E10FE7-BD2B-47A5-8A63-967ACDB620C7-L0-001.jpeg" descr="D7E10FE7-BD2B-47A5-8A63-967ACDB620C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79894" y="2782956"/>
            <a:ext cx="9903972" cy="4951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-0.000000 C 0.028098 0.001643 0.056196 0.003286 0.082723 0.001479 C 0.109250 -0.000329 0.134206 -0.005587 0.159716 -0.006244 C 0.185226 -0.006901 0.211291 -0.002958 0.236986 0.001807 C 0.262681 0.006573 0.288007 0.012159 0.313424 0.014624 C 0.338842 0.017089 0.364352 0.016432 0.389862 0.015774 C 0.416297 0.015446 0.442731 0.015117 0.469258 0.014296 C 0.495785 0.013474 0.522405 0.012159 0.550349 0.011009 C 0.578293 0.009859 0.607562 0.008873 0.626695 0.010352 C 0.645827 0.011831 0.654823 0.015774 0.663820 0.019718" origin="layout" pathEditMode="relative">
                                      <p:cBhvr>
                                        <p:cTn id="6" dur="2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ite blood ce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White blood cells</a:t>
            </a:r>
          </a:p>
        </p:txBody>
      </p:sp>
      <p:sp>
        <p:nvSpPr>
          <p:cNvPr id="143" name="White blood cells are special cells which functions as a body’s defence system.…"/>
          <p:cNvSpPr txBox="1"/>
          <p:nvPr>
            <p:ph type="body" idx="1"/>
          </p:nvPr>
        </p:nvSpPr>
        <p:spPr>
          <a:xfrm>
            <a:off x="1499783" y="5637763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White blood cells are special cells which functions as a body’s defence system.</a:t>
            </a:r>
          </a:p>
          <a:p>
            <a:pPr/>
            <a:r>
              <a:t>White blood cells provide immunity by killing pathogens and harmful microorganisms.</a:t>
            </a:r>
          </a:p>
        </p:txBody>
      </p:sp>
      <p:pic>
        <p:nvPicPr>
          <p:cNvPr id="144" name="95D30252-3990-49B6-8EFC-259100CD76AD-L0-001.jpeg" descr="95D30252-3990-49B6-8EFC-259100CD76A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9022" y="2436295"/>
            <a:ext cx="10747784" cy="5575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tel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Platelets </a:t>
            </a:r>
          </a:p>
        </p:txBody>
      </p:sp>
      <p:sp>
        <p:nvSpPr>
          <p:cNvPr id="147" name="Platelets are cells that help to form clots and stop bleeding.…"/>
          <p:cNvSpPr txBox="1"/>
          <p:nvPr>
            <p:ph type="body" idx="1"/>
          </p:nvPr>
        </p:nvSpPr>
        <p:spPr>
          <a:xfrm>
            <a:off x="390927" y="6746618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Platelets are cells that help to form clots and stop bleeding.</a:t>
            </a:r>
          </a:p>
          <a:p>
            <a:pPr/>
            <a:r>
              <a:t>If any blood cells gets damaged, it sends signals to the platelets and platelets then rush to the site of damage to fix it by clotting the blood.</a:t>
            </a:r>
          </a:p>
        </p:txBody>
      </p:sp>
      <p:pic>
        <p:nvPicPr>
          <p:cNvPr id="148" name="31DAAA24-4C98-4F82-B2FE-3B597F1448A5-L0-001.jpeg" descr="31DAAA24-4C98-4F82-B2FE-3B597F1448A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0" y="1033681"/>
            <a:ext cx="8223268" cy="8372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A6BCAC39-5F51-4E3E-96CB-822192C339DF-L0-001.jpeg" descr="A6BCAC39-5F51-4E3E-96CB-822192C339D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15116" y="1358645"/>
            <a:ext cx="7744811" cy="8051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15F62CC9-CF3B-47F0-80A6-C15C282932EE-L0-001.jpeg" descr="15F62CC9-CF3B-47F0-80A6-C15C282932E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1843" y="5676928"/>
            <a:ext cx="4361128" cy="1821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26989 -0.000986 0.053978 -0.001972 0.081152 -0.001972 C 0.108326 -0.001972 0.135685 -0.000986 0.162119 -0.001150 C 0.188554 -0.001315 0.214064 -0.002629 0.240498 -0.003286 C 0.266933 -0.003944 0.294292 -0.003944 0.321650 -0.005587 C 0.349009 -0.007230 0.376368 -0.010516 0.402802 -0.020047 C 0.429237 -0.029577 0.454747 -0.045351 0.471754 -0.065562 C 0.488761 -0.085773 0.497264 -0.110421 0.505768 -0.135069 C 0.507062 -0.087088 0.508355 -0.039107 0.508078 0.008052 C 0.507801 0.055210 0.505952 0.101548 0.502440 0.115515 C 0.498928 0.129482 0.493752 0.111078 0.488576 0.092675" origin="layout" pathEditMode="relative">
                                      <p:cBhvr>
                                        <p:cTn id="6" dur="2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lood Vess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Blood Vessels</a:t>
            </a:r>
          </a:p>
        </p:txBody>
      </p:sp>
      <p:sp>
        <p:nvSpPr>
          <p:cNvPr id="153" name="Blood vessels are a network of pathways through which blood travels throughout the body.…"/>
          <p:cNvSpPr txBox="1"/>
          <p:nvPr>
            <p:ph type="body" idx="1"/>
          </p:nvPr>
        </p:nvSpPr>
        <p:spPr>
          <a:xfrm>
            <a:off x="1959552" y="-95831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t>Blood vessels are a network of pathways through which blood travels throughout the body.</a:t>
            </a:r>
          </a:p>
          <a:p>
            <a:pPr/>
            <a:r>
              <a:t>There are two primary types of blood vessels in the circulatory system of the body.</a:t>
            </a:r>
          </a:p>
        </p:txBody>
      </p:sp>
      <p:sp>
        <p:nvSpPr>
          <p:cNvPr id="154" name="Arteries"/>
          <p:cNvSpPr txBox="1"/>
          <p:nvPr/>
        </p:nvSpPr>
        <p:spPr>
          <a:xfrm>
            <a:off x="3598641" y="12106500"/>
            <a:ext cx="3958885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Arteries </a:t>
            </a:r>
          </a:p>
        </p:txBody>
      </p:sp>
      <p:sp>
        <p:nvSpPr>
          <p:cNvPr id="155" name="Veins"/>
          <p:cNvSpPr txBox="1"/>
          <p:nvPr/>
        </p:nvSpPr>
        <p:spPr>
          <a:xfrm>
            <a:off x="13248386" y="12106500"/>
            <a:ext cx="2714804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Veins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6749988" y="9701034"/>
            <a:ext cx="1905001" cy="1905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" name="Line"/>
          <p:cNvSpPr/>
          <p:nvPr/>
        </p:nvSpPr>
        <p:spPr>
          <a:xfrm flipH="1" flipV="1">
            <a:off x="12434862" y="9493274"/>
            <a:ext cx="1698481" cy="232052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58" name="DC9CC3AE-4125-429A-9C55-65E2632F8E7A-L0-001.jpeg" descr="DC9CC3AE-4125-429A-9C55-65E2632F8E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6354" y="6166317"/>
            <a:ext cx="6194863" cy="3784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5D60781E-2150-4672-92E4-31B745BF4133-L0-001.png" descr="5D60781E-2150-4672-92E4-31B745BF4133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79599" y="6149932"/>
            <a:ext cx="8575148" cy="4287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rteries and veins"/>
          <p:cNvSpPr txBox="1"/>
          <p:nvPr>
            <p:ph type="title"/>
          </p:nvPr>
        </p:nvSpPr>
        <p:spPr>
          <a:xfrm>
            <a:off x="1963299" y="-311693"/>
            <a:ext cx="21005801" cy="2286001"/>
          </a:xfrm>
          <a:prstGeom prst="rect">
            <a:avLst/>
          </a:prstGeom>
        </p:spPr>
        <p:txBody>
          <a:bodyPr/>
          <a:lstStyle/>
          <a:p>
            <a:pPr/>
            <a:r>
              <a:t>Arteries and veins </a:t>
            </a:r>
          </a:p>
        </p:txBody>
      </p:sp>
      <p:sp>
        <p:nvSpPr>
          <p:cNvPr id="162" name="Arteries : Arteries are blood vessels that transport oxygenated (pure) blood from the heart to various parts of the body. They are thick, elastic and divided into a small network of blood vessels called capillaries.…"/>
          <p:cNvSpPr txBox="1"/>
          <p:nvPr>
            <p:ph type="body" idx="1"/>
          </p:nvPr>
        </p:nvSpPr>
        <p:spPr>
          <a:xfrm>
            <a:off x="1445692" y="7341613"/>
            <a:ext cx="21005801" cy="9296401"/>
          </a:xfrm>
          <a:prstGeom prst="rect">
            <a:avLst/>
          </a:prstGeom>
        </p:spPr>
        <p:txBody>
          <a:bodyPr/>
          <a:lstStyle/>
          <a:p>
            <a:pPr/>
            <a:r>
              <a:rPr b="1"/>
              <a:t>Arteries</a:t>
            </a:r>
            <a:r>
              <a:t> : Arteries are blood vessels that transport oxygenated (pure) blood from the heart to various parts of the body. They are thick, elastic and divided into a small network of blood vessels called </a:t>
            </a:r>
            <a:r>
              <a:rPr b="1" i="1"/>
              <a:t>capillaries</a:t>
            </a:r>
            <a:r>
              <a:rPr i="1"/>
              <a:t>.</a:t>
            </a:r>
            <a:endParaRPr i="1"/>
          </a:p>
          <a:p>
            <a:pPr>
              <a:defRPr b="1"/>
            </a:pPr>
            <a:r>
              <a:t>Veins </a:t>
            </a:r>
            <a:r>
              <a:rPr b="0"/>
              <a:t>: Veins are blood vessels that carry deoxygenated (impure) blood towards the heart from various parts of the body. They are thin and elastic.</a:t>
            </a:r>
            <a:endParaRPr b="0"/>
          </a:p>
        </p:txBody>
      </p:sp>
      <p:pic>
        <p:nvPicPr>
          <p:cNvPr id="163" name="C2C4302A-4C02-4F61-AD5D-E1F1DF434C10-L0-001.jpeg" descr="C2C4302A-4C02-4F61-AD5D-E1F1DF434C1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1835" y="1845763"/>
            <a:ext cx="7948729" cy="7327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63DA328F-666F-4A7B-A6B0-425D6B2BCF46-L0-001.png" descr="63DA328F-666F-4A7B-A6B0-425D6B2BCF46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2953" y="8681525"/>
            <a:ext cx="356973" cy="39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00004 0.000000 -0.000002 0.000000 0.000003 0.000000 C 0.000009 0.000000 0.000017 0.000000 0.000026 0.000000 C 0.007975 -0.044694 0.015924 -0.089388 0.020822 -0.135397 C 0.025721 -0.181406 0.027570 -0.228729 0.024889 -0.276217 C 0.022209 -0.323704 0.014999 -0.371356 0.008714 -0.404877 C 0.002429 -0.438398 -0.002932 -0.457787 -0.008292 -0.477176" origin="layout" pathEditMode="relative">
                                      <p:cBhvr>
                                        <p:cTn id="6" dur="9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