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Default Extension="wav" ContentType="audio/wav"/>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287" r:id="rId2"/>
    <p:sldId id="288" r:id="rId3"/>
    <p:sldId id="286" r:id="rId4"/>
    <p:sldId id="263" r:id="rId5"/>
    <p:sldId id="266" r:id="rId6"/>
    <p:sldId id="259" r:id="rId7"/>
    <p:sldId id="267" r:id="rId8"/>
    <p:sldId id="265" r:id="rId9"/>
    <p:sldId id="268" r:id="rId10"/>
    <p:sldId id="269" r:id="rId11"/>
    <p:sldId id="270" r:id="rId12"/>
    <p:sldId id="271" r:id="rId13"/>
    <p:sldId id="273" r:id="rId14"/>
    <p:sldId id="275" r:id="rId15"/>
    <p:sldId id="277" r:id="rId16"/>
    <p:sldId id="278" r:id="rId17"/>
    <p:sldId id="289" r:id="rId18"/>
    <p:sldId id="279" r:id="rId19"/>
    <p:sldId id="276" r:id="rId20"/>
    <p:sldId id="281" r:id="rId21"/>
    <p:sldId id="280" r:id="rId22"/>
    <p:sldId id="290" r:id="rId23"/>
    <p:sldId id="291" r:id="rId2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3F577"/>
    <a:srgbClr val="7EC234"/>
    <a:srgbClr val="9CD45E"/>
    <a:srgbClr val="00FFFF"/>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p:cViewPr>
        <p:scale>
          <a:sx n="80" d="100"/>
          <a:sy n="80" d="100"/>
        </p:scale>
        <p:origin x="-528" y="174"/>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030221B-C308-433F-A07D-5752DE6B1F27}" type="datetimeFigureOut">
              <a:rPr lang="en-US" smtClean="0"/>
              <a:pPr/>
              <a:t>5/2/2020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C9EC957-5B5B-462F-AF8B-E128E29A0925}"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C9EC957-5B5B-462F-AF8B-E128E29A0925}"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5/2/2020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5/2/2020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5/2/2020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5/2/2020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5/2/2020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5/2/2020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5/2/2020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5/2/2020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5/2/2020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audio" Target="../media/audio1.wav"/><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slideLayout" Target="../slideLayouts/slideLayout2.xml"/><Relationship Id="rId1" Type="http://schemas.openxmlformats.org/officeDocument/2006/relationships/audio" Target="../media/audio10.wav"/><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slideLayout" Target="../slideLayouts/slideLayout2.xml"/><Relationship Id="rId1" Type="http://schemas.openxmlformats.org/officeDocument/2006/relationships/audio" Target="../media/audio11.wav"/><Relationship Id="rId5" Type="http://schemas.openxmlformats.org/officeDocument/2006/relationships/image" Target="../media/image23.png"/><Relationship Id="rId4" Type="http://schemas.openxmlformats.org/officeDocument/2006/relationships/image" Target="../media/image22.gif"/></Relationships>
</file>

<file path=ppt/slides/_rels/slide12.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slideLayout" Target="../slideLayouts/slideLayout2.xml"/><Relationship Id="rId1" Type="http://schemas.openxmlformats.org/officeDocument/2006/relationships/audio" Target="../media/audio12.wav"/><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slideLayout" Target="../slideLayouts/slideLayout2.xml"/><Relationship Id="rId1" Type="http://schemas.openxmlformats.org/officeDocument/2006/relationships/audio" Target="../media/audio13.wav"/><Relationship Id="rId5" Type="http://schemas.openxmlformats.org/officeDocument/2006/relationships/image" Target="../media/image28.png"/><Relationship Id="rId4" Type="http://schemas.openxmlformats.org/officeDocument/2006/relationships/image" Target="../media/image27.jpeg"/></Relationships>
</file>

<file path=ppt/slides/_rels/slide14.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slideLayout" Target="../slideLayouts/slideLayout2.xml"/><Relationship Id="rId1" Type="http://schemas.openxmlformats.org/officeDocument/2006/relationships/audio" Target="../media/audio14.wav"/><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audio16.wav"/><Relationship Id="rId1" Type="http://schemas.openxmlformats.org/officeDocument/2006/relationships/audio" Target="../media/audio15.wav"/><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jpeg"/></Relationships>
</file>

<file path=ppt/slides/_rels/slide16.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slideLayout" Target="../slideLayouts/slideLayout7.xml"/><Relationship Id="rId1" Type="http://schemas.openxmlformats.org/officeDocument/2006/relationships/audio" Target="../media/audio17.wav"/><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slideLayout" Target="../slideLayouts/slideLayout7.xml"/><Relationship Id="rId1" Type="http://schemas.openxmlformats.org/officeDocument/2006/relationships/audio" Target="../media/audio18.wav"/><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slideLayout" Target="../slideLayouts/slideLayout7.xml"/><Relationship Id="rId1" Type="http://schemas.openxmlformats.org/officeDocument/2006/relationships/audio" Target="../media/audio19.wav"/><Relationship Id="rId5" Type="http://schemas.openxmlformats.org/officeDocument/2006/relationships/image" Target="../media/image40.png"/><Relationship Id="rId4" Type="http://schemas.openxmlformats.org/officeDocument/2006/relationships/image" Target="../media/image39.jpeg"/></Relationships>
</file>

<file path=ppt/slides/_rels/slide19.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slideLayout" Target="../slideLayouts/slideLayout7.xml"/><Relationship Id="rId1" Type="http://schemas.openxmlformats.org/officeDocument/2006/relationships/audio" Target="../media/audio20.wav"/><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2.xml"/><Relationship Id="rId1" Type="http://schemas.openxmlformats.org/officeDocument/2006/relationships/audio" Target="../media/audio2.wav"/><Relationship Id="rId5" Type="http://schemas.openxmlformats.org/officeDocument/2006/relationships/image" Target="../media/image5.pn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slideLayout" Target="../slideLayouts/slideLayout7.xml"/><Relationship Id="rId1" Type="http://schemas.openxmlformats.org/officeDocument/2006/relationships/audio" Target="../media/audio21.wav"/><Relationship Id="rId5" Type="http://schemas.openxmlformats.org/officeDocument/2006/relationships/image" Target="../media/image45.png"/><Relationship Id="rId4" Type="http://schemas.openxmlformats.org/officeDocument/2006/relationships/image" Target="../media/image44.jpeg"/></Relationships>
</file>

<file path=ppt/slides/_rels/slide21.xml.rels><?xml version="1.0" encoding="UTF-8" standalone="yes"?>
<Relationships xmlns="http://schemas.openxmlformats.org/package/2006/relationships"><Relationship Id="rId3" Type="http://schemas.openxmlformats.org/officeDocument/2006/relationships/image" Target="../media/image46.gif"/><Relationship Id="rId2" Type="http://schemas.openxmlformats.org/officeDocument/2006/relationships/slideLayout" Target="../slideLayouts/slideLayout7.xml"/><Relationship Id="rId1" Type="http://schemas.openxmlformats.org/officeDocument/2006/relationships/audio" Target="../media/audio22.wav"/><Relationship Id="rId4" Type="http://schemas.openxmlformats.org/officeDocument/2006/relationships/image" Target="../media/image47.png"/></Relationships>
</file>

<file path=ppt/slides/_rels/slide22.xml.rels><?xml version="1.0" encoding="UTF-8" standalone="yes"?>
<Relationships xmlns="http://schemas.openxmlformats.org/package/2006/relationships"><Relationship Id="rId3" Type="http://schemas.openxmlformats.org/officeDocument/2006/relationships/image" Target="../media/image48.gif"/><Relationship Id="rId2" Type="http://schemas.openxmlformats.org/officeDocument/2006/relationships/slideLayout" Target="../slideLayouts/slideLayout7.xml"/><Relationship Id="rId1" Type="http://schemas.openxmlformats.org/officeDocument/2006/relationships/audio" Target="../media/audio23.wav"/><Relationship Id="rId4" Type="http://schemas.openxmlformats.org/officeDocument/2006/relationships/image" Target="../media/image49.png"/></Relationships>
</file>

<file path=ppt/slides/_rels/slide2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7.xml"/><Relationship Id="rId4" Type="http://schemas.openxmlformats.org/officeDocument/2006/relationships/image" Target="../media/image52.jpe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2.xml"/><Relationship Id="rId1" Type="http://schemas.openxmlformats.org/officeDocument/2006/relationships/audio" Target="../media/audio3.wav"/></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2.xml"/><Relationship Id="rId1" Type="http://schemas.openxmlformats.org/officeDocument/2006/relationships/audio" Target="../media/audio4.wav"/><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3.gif"/><Relationship Id="rId2" Type="http://schemas.openxmlformats.org/officeDocument/2006/relationships/slideLayout" Target="../slideLayouts/slideLayout2.xml"/><Relationship Id="rId1" Type="http://schemas.openxmlformats.org/officeDocument/2006/relationships/audio" Target="../media/audio5.wav"/><Relationship Id="rId6" Type="http://schemas.openxmlformats.org/officeDocument/2006/relationships/image" Target="../media/image12.gif"/><Relationship Id="rId5" Type="http://schemas.openxmlformats.org/officeDocument/2006/relationships/image" Target="../media/image11.gif"/><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slideLayout" Target="../slideLayouts/slideLayout2.xml"/><Relationship Id="rId1" Type="http://schemas.openxmlformats.org/officeDocument/2006/relationships/audio" Target="../media/audio6.wav"/><Relationship Id="rId5" Type="http://schemas.openxmlformats.org/officeDocument/2006/relationships/image" Target="../media/image6.png"/><Relationship Id="rId4" Type="http://schemas.openxmlformats.org/officeDocument/2006/relationships/image" Target="../media/image15.gif"/></Relationships>
</file>

<file path=ppt/slides/_rels/slide7.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slideLayout" Target="../slideLayouts/slideLayout2.xml"/><Relationship Id="rId1" Type="http://schemas.openxmlformats.org/officeDocument/2006/relationships/audio" Target="../media/audio7.wav"/><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slideLayout" Target="../slideLayouts/slideLayout2.xml"/><Relationship Id="rId1" Type="http://schemas.openxmlformats.org/officeDocument/2006/relationships/audio" Target="../media/audio8.wav"/><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audio" Target="../media/audio9.wav"/><Relationship Id="rId5" Type="http://schemas.openxmlformats.org/officeDocument/2006/relationships/image" Target="../media/image19.png"/><Relationship Id="rId4" Type="http://schemas.openxmlformats.org/officeDocument/2006/relationships/image" Target="../media/image18.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srcRect/>
          <a:stretch>
            <a:fillRect/>
          </a:stretch>
        </p:blipFill>
        <p:spPr bwMode="auto">
          <a:xfrm>
            <a:off x="1" y="0"/>
            <a:ext cx="9144000" cy="6858000"/>
          </a:xfrm>
          <a:prstGeom prst="rect">
            <a:avLst/>
          </a:prstGeom>
          <a:noFill/>
          <a:ln w="9525">
            <a:noFill/>
            <a:miter lim="800000"/>
            <a:headEnd/>
            <a:tailEnd/>
          </a:ln>
          <a:effectLst/>
        </p:spPr>
      </p:pic>
      <p:sp>
        <p:nvSpPr>
          <p:cNvPr id="5" name="Rectangle 4"/>
          <p:cNvSpPr/>
          <p:nvPr/>
        </p:nvSpPr>
        <p:spPr>
          <a:xfrm>
            <a:off x="857224" y="5500702"/>
            <a:ext cx="7500990" cy="1143008"/>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smtClean="0"/>
              <a:t>Chapter- 15, For class 6</a:t>
            </a:r>
            <a:endParaRPr lang="en-US" sz="6000" b="1" dirty="0"/>
          </a:p>
        </p:txBody>
      </p:sp>
      <p:pic>
        <p:nvPicPr>
          <p:cNvPr id="6" name="s1">
            <a:hlinkClick r:id="" action="ppaction://media"/>
          </p:cNvPr>
          <p:cNvPicPr>
            <a:picLocks noRot="1" noChangeAspect="1"/>
          </p:cNvPicPr>
          <p:nvPr>
            <a:wavAudioFile r:embed="rId1" name="s1"/>
          </p:nvPr>
        </p:nvPicPr>
        <p:blipFill>
          <a:blip r:embed="rId4"/>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698" fill="hold"/>
                                        <p:tgtEl>
                                          <p:spTgt spid="6"/>
                                        </p:tgtEl>
                                      </p:cBhvr>
                                    </p:cmd>
                                  </p:childTnLst>
                                </p:cTn>
                              </p:par>
                              <p:par>
                                <p:cTn id="7" presetID="22" presetClass="entr" presetSubtype="1" fill="hold" nodeType="withEffect">
                                  <p:stCondLst>
                                    <p:cond delay="0"/>
                                  </p:stCondLst>
                                  <p:childTnLst>
                                    <p:set>
                                      <p:cBhvr>
                                        <p:cTn id="8" dur="1" fill="hold">
                                          <p:stCondLst>
                                            <p:cond delay="0"/>
                                          </p:stCondLst>
                                        </p:cTn>
                                        <p:tgtEl>
                                          <p:spTgt spid="3074"/>
                                        </p:tgtEl>
                                        <p:attrNameLst>
                                          <p:attrName>style.visibility</p:attrName>
                                        </p:attrNameLst>
                                      </p:cBhvr>
                                      <p:to>
                                        <p:strVal val="visible"/>
                                      </p:to>
                                    </p:set>
                                    <p:animEffect transition="in" filter="wipe(up)">
                                      <p:cBhvr>
                                        <p:cTn id="9" dur="500"/>
                                        <p:tgtEl>
                                          <p:spTgt spid="3074"/>
                                        </p:tgtEl>
                                      </p:cBhvr>
                                    </p:animEffect>
                                  </p:childTnLst>
                                </p:cTn>
                              </p:par>
                              <p:par>
                                <p:cTn id="10" presetID="22" presetClass="entr" presetSubtype="8" fill="hold" grpId="0" nodeType="withEffect">
                                  <p:stCondLst>
                                    <p:cond delay="200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93000" showWhenStopped="0">
                <p:cTn id="13"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bldLst>
      <p:bldP spid="5"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C:\Users\negi\Desktop\jeevan negi class 6\download (2).jpg"/>
          <p:cNvPicPr>
            <a:picLocks noChangeAspect="1" noChangeArrowheads="1"/>
          </p:cNvPicPr>
          <p:nvPr/>
        </p:nvPicPr>
        <p:blipFill>
          <a:blip r:embed="rId3">
            <a:lum bright="48000" contrast="-52000"/>
          </a:blip>
          <a:srcRect/>
          <a:stretch>
            <a:fillRect/>
          </a:stretch>
        </p:blipFill>
        <p:spPr bwMode="auto">
          <a:xfrm>
            <a:off x="0" y="0"/>
            <a:ext cx="9144000" cy="6858000"/>
          </a:xfrm>
          <a:prstGeom prst="rect">
            <a:avLst/>
          </a:prstGeom>
          <a:noFill/>
        </p:spPr>
      </p:pic>
      <p:sp>
        <p:nvSpPr>
          <p:cNvPr id="2" name="Title 1"/>
          <p:cNvSpPr>
            <a:spLocks noGrp="1"/>
          </p:cNvSpPr>
          <p:nvPr>
            <p:ph type="title"/>
          </p:nvPr>
        </p:nvSpPr>
        <p:spPr>
          <a:xfrm>
            <a:off x="457200" y="274638"/>
            <a:ext cx="8229600" cy="796908"/>
          </a:xfrm>
        </p:spPr>
        <p:txBody>
          <a:bodyPr/>
          <a:lstStyle/>
          <a:p>
            <a:r>
              <a:rPr lang="en-US" b="1" spc="200" dirty="0" smtClean="0">
                <a:ln w="29210">
                  <a:solidFill>
                    <a:srgbClr val="002060"/>
                  </a:solidFill>
                </a:ln>
                <a:solidFill>
                  <a:srgbClr val="FF0000"/>
                </a:solidFill>
                <a:effectLst>
                  <a:innerShdw blurRad="50800" dist="50800" dir="8100000">
                    <a:srgbClr val="7D7D7D">
                      <a:alpha val="73000"/>
                    </a:srgbClr>
                  </a:innerShdw>
                </a:effectLst>
              </a:rPr>
              <a:t>Activity – 2</a:t>
            </a:r>
            <a:endParaRPr lang="en-US" dirty="0"/>
          </a:p>
        </p:txBody>
      </p:sp>
      <p:sp>
        <p:nvSpPr>
          <p:cNvPr id="3" name="Content Placeholder 2"/>
          <p:cNvSpPr>
            <a:spLocks noGrp="1"/>
          </p:cNvSpPr>
          <p:nvPr>
            <p:ph idx="1"/>
          </p:nvPr>
        </p:nvSpPr>
        <p:spPr>
          <a:xfrm>
            <a:off x="457200" y="1285860"/>
            <a:ext cx="8229600" cy="4840303"/>
          </a:xfrm>
        </p:spPr>
        <p:txBody>
          <a:bodyPr>
            <a:normAutofit lnSpcReduction="10000"/>
          </a:bodyPr>
          <a:lstStyle/>
          <a:p>
            <a:pPr algn="just"/>
            <a:r>
              <a:rPr lang="en-US" b="1" dirty="0" smtClean="0"/>
              <a:t>Take an empty open bottle. Is it really empty or does it have something inside ? Turn it, upside down. Is something inside it now ? Now, dip the open mouth of the bottle into the bucket filled with water. Observe the bottle. Does water enter the bottle? Now tilt the </a:t>
            </a:r>
            <a:r>
              <a:rPr lang="en-US" b="1" dirty="0" err="1" smtClean="0"/>
              <a:t>the</a:t>
            </a:r>
            <a:r>
              <a:rPr lang="en-US" b="1" dirty="0" smtClean="0"/>
              <a:t> bottle slightly. Does the water now enter the bottle ? Do you see bubbles coming out of the bottle or hear any bubbly sound?  Can you now guess what was in the bottle?</a:t>
            </a:r>
            <a:endParaRPr lang="en-US" b="1" dirty="0"/>
          </a:p>
        </p:txBody>
      </p:sp>
      <p:pic>
        <p:nvPicPr>
          <p:cNvPr id="5" name="s10">
            <a:hlinkClick r:id="" action="ppaction://media"/>
          </p:cNvPr>
          <p:cNvPicPr>
            <a:picLocks noRot="1" noChangeAspect="1"/>
          </p:cNvPicPr>
          <p:nvPr>
            <a:wavAudioFile r:embed="rId1" name="s10"/>
          </p:nvPr>
        </p:nvPicPr>
        <p:blipFill>
          <a:blip r:embed="rId4"/>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1434" fill="hold"/>
                                        <p:tgtEl>
                                          <p:spTgt spid="5"/>
                                        </p:tgtEl>
                                      </p:cBhvr>
                                    </p:cmd>
                                  </p:childTnLst>
                                </p:cTn>
                              </p:par>
                              <p:par>
                                <p:cTn id="7" presetID="22" presetClass="entr" presetSubtype="1" fill="hold" grpId="0" nodeType="withEffect">
                                  <p:stCondLst>
                                    <p:cond delay="2000"/>
                                  </p:stCondLst>
                                  <p:childTnLst>
                                    <p:set>
                                      <p:cBhvr>
                                        <p:cTn id="8" dur="1" fill="hold">
                                          <p:stCondLst>
                                            <p:cond delay="0"/>
                                          </p:stCondLst>
                                        </p:cTn>
                                        <p:tgtEl>
                                          <p:spTgt spid="3">
                                            <p:txEl>
                                              <p:pRg st="0" end="0"/>
                                            </p:txEl>
                                          </p:spTgt>
                                        </p:tgtEl>
                                        <p:attrNameLst>
                                          <p:attrName>style.visibility</p:attrName>
                                        </p:attrNameLst>
                                      </p:cBhvr>
                                      <p:to>
                                        <p:strVal val="visible"/>
                                      </p:to>
                                    </p:set>
                                    <p:animEffect transition="in" filter="wipe(up)">
                                      <p:cBhvr>
                                        <p:cTn id="9" dur="35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10"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negi\Desktop\jeevan negi class 6\download (2).jpg"/>
          <p:cNvPicPr>
            <a:picLocks noChangeAspect="1" noChangeArrowheads="1"/>
          </p:cNvPicPr>
          <p:nvPr/>
        </p:nvPicPr>
        <p:blipFill>
          <a:blip r:embed="rId3"/>
          <a:srcRect/>
          <a:stretch>
            <a:fillRect/>
          </a:stretch>
        </p:blipFill>
        <p:spPr bwMode="auto">
          <a:xfrm>
            <a:off x="2928938" y="1571612"/>
            <a:ext cx="5300662" cy="2905125"/>
          </a:xfrm>
          <a:prstGeom prst="rect">
            <a:avLst/>
          </a:prstGeom>
          <a:noFill/>
        </p:spPr>
      </p:pic>
      <p:sp>
        <p:nvSpPr>
          <p:cNvPr id="6" name="Up Arrow 5"/>
          <p:cNvSpPr/>
          <p:nvPr/>
        </p:nvSpPr>
        <p:spPr>
          <a:xfrm rot="5400000">
            <a:off x="1397787" y="2183613"/>
            <a:ext cx="457200" cy="2033574"/>
          </a:xfrm>
          <a:prstGeom prst="upArrow">
            <a:avLst>
              <a:gd name="adj1" fmla="val 50000"/>
              <a:gd name="adj2" fmla="val 14310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274638"/>
            <a:ext cx="8229600" cy="1725602"/>
          </a:xfrm>
        </p:spPr>
        <p:txBody>
          <a:bodyPr>
            <a:normAutofit fontScale="90000"/>
          </a:bodyPr>
          <a:lstStyle/>
          <a:p>
            <a:pPr algn="just"/>
            <a:r>
              <a:rPr lang="en-US" b="1" dirty="0" smtClean="0"/>
              <a:t>		Yes.. You are right. It is air that was present in the bottle. The bottle was not empty at all.</a:t>
            </a:r>
            <a:endParaRPr lang="en-US" b="1" dirty="0"/>
          </a:p>
        </p:txBody>
      </p:sp>
      <p:sp>
        <p:nvSpPr>
          <p:cNvPr id="8" name="TextBox 7"/>
          <p:cNvSpPr txBox="1"/>
          <p:nvPr/>
        </p:nvSpPr>
        <p:spPr>
          <a:xfrm>
            <a:off x="762000" y="4280608"/>
            <a:ext cx="8001000" cy="1077218"/>
          </a:xfrm>
          <a:prstGeom prst="rect">
            <a:avLst/>
          </a:prstGeom>
          <a:noFill/>
        </p:spPr>
        <p:txBody>
          <a:bodyPr wrap="square" rtlCol="0">
            <a:spAutoFit/>
          </a:bodyPr>
          <a:lstStyle/>
          <a:p>
            <a:pPr>
              <a:buBlip>
                <a:blip r:embed="rId4"/>
              </a:buBlip>
            </a:pPr>
            <a:r>
              <a:rPr lang="en-US" sz="3200" dirty="0" smtClean="0"/>
              <a:t> 	This activity shows that air occupies 	space. It fills all the space in the bottle.</a:t>
            </a:r>
          </a:p>
        </p:txBody>
      </p:sp>
      <p:pic>
        <p:nvPicPr>
          <p:cNvPr id="7" name="s11">
            <a:hlinkClick r:id="" action="ppaction://media"/>
          </p:cNvPr>
          <p:cNvPicPr>
            <a:picLocks noRot="1" noChangeAspect="1"/>
          </p:cNvPicPr>
          <p:nvPr>
            <a:wavAudioFile r:embed="rId1" name="s11"/>
          </p:nvPr>
        </p:nvPicPr>
        <p:blipFill>
          <a:blip r:embed="rId5"/>
          <a:stretch>
            <a:fillRect/>
          </a:stretch>
        </p:blipFill>
        <p:spPr>
          <a:xfrm>
            <a:off x="4419600" y="3276600"/>
            <a:ext cx="304800" cy="304800"/>
          </a:xfrm>
          <a:prstGeom prst="rect">
            <a:avLst/>
          </a:prstGeom>
        </p:spPr>
      </p:pic>
      <p:sp>
        <p:nvSpPr>
          <p:cNvPr id="9" name="TextBox 8"/>
          <p:cNvSpPr txBox="1"/>
          <p:nvPr/>
        </p:nvSpPr>
        <p:spPr>
          <a:xfrm>
            <a:off x="714404" y="5987497"/>
            <a:ext cx="8001000" cy="584775"/>
          </a:xfrm>
          <a:prstGeom prst="rect">
            <a:avLst/>
          </a:prstGeom>
          <a:noFill/>
        </p:spPr>
        <p:txBody>
          <a:bodyPr wrap="square" rtlCol="0">
            <a:spAutoFit/>
          </a:bodyPr>
          <a:lstStyle/>
          <a:p>
            <a:pPr>
              <a:buBlip>
                <a:blip r:embed="rId4"/>
              </a:buBlip>
            </a:pPr>
            <a:r>
              <a:rPr lang="en-US" sz="3200" dirty="0" smtClean="0"/>
              <a:t> 	Air has no colour. It is transparent.</a:t>
            </a:r>
            <a:endParaRPr lang="en-US" sz="3200" dirty="0"/>
          </a:p>
        </p:txBody>
      </p:sp>
      <p:sp>
        <p:nvSpPr>
          <p:cNvPr id="10" name="TextBox 9"/>
          <p:cNvSpPr txBox="1"/>
          <p:nvPr/>
        </p:nvSpPr>
        <p:spPr>
          <a:xfrm>
            <a:off x="714404" y="5344555"/>
            <a:ext cx="8001000" cy="584775"/>
          </a:xfrm>
          <a:prstGeom prst="rect">
            <a:avLst/>
          </a:prstGeom>
          <a:noFill/>
        </p:spPr>
        <p:txBody>
          <a:bodyPr wrap="square" rtlCol="0">
            <a:spAutoFit/>
          </a:bodyPr>
          <a:lstStyle/>
          <a:p>
            <a:pPr>
              <a:buBlip>
                <a:blip r:embed="rId4"/>
              </a:buBlip>
            </a:pPr>
            <a:r>
              <a:rPr lang="en-US" sz="3200" dirty="0" smtClean="0"/>
              <a:t> 	It is present everywhere around us.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646" fill="hold"/>
                                        <p:tgtEl>
                                          <p:spTgt spid="7"/>
                                        </p:tgtEl>
                                      </p:cBhvr>
                                    </p:cmd>
                                  </p:childTnLst>
                                </p:cTn>
                              </p:par>
                              <p:par>
                                <p:cTn id="7" presetID="22" presetClass="entr" presetSubtype="1" fill="hold" grpId="0" nodeType="withEffect">
                                  <p:stCondLst>
                                    <p:cond delay="500"/>
                                  </p:stCondLst>
                                  <p:childTnLst>
                                    <p:set>
                                      <p:cBhvr>
                                        <p:cTn id="8" dur="1" fill="hold">
                                          <p:stCondLst>
                                            <p:cond delay="0"/>
                                          </p:stCondLst>
                                        </p:cTn>
                                        <p:tgtEl>
                                          <p:spTgt spid="2"/>
                                        </p:tgtEl>
                                        <p:attrNameLst>
                                          <p:attrName>style.visibility</p:attrName>
                                        </p:attrNameLst>
                                      </p:cBhvr>
                                      <p:to>
                                        <p:strVal val="visible"/>
                                      </p:to>
                                    </p:set>
                                    <p:animEffect transition="in" filter="wipe(up)">
                                      <p:cBhvr>
                                        <p:cTn id="9" dur="10000"/>
                                        <p:tgtEl>
                                          <p:spTgt spid="2"/>
                                        </p:tgtEl>
                                      </p:cBhvr>
                                    </p:animEffect>
                                  </p:childTnLst>
                                </p:cTn>
                              </p:par>
                              <p:par>
                                <p:cTn id="10" presetID="18" presetClass="entr" presetSubtype="6" repeatCount="indefinite" fill="hold" grpId="0" nodeType="withEffect">
                                  <p:stCondLst>
                                    <p:cond delay="12000"/>
                                  </p:stCondLst>
                                  <p:childTnLst>
                                    <p:set>
                                      <p:cBhvr>
                                        <p:cTn id="11" dur="1" fill="hold">
                                          <p:stCondLst>
                                            <p:cond delay="0"/>
                                          </p:stCondLst>
                                        </p:cTn>
                                        <p:tgtEl>
                                          <p:spTgt spid="6"/>
                                        </p:tgtEl>
                                        <p:attrNameLst>
                                          <p:attrName>style.visibility</p:attrName>
                                        </p:attrNameLst>
                                      </p:cBhvr>
                                      <p:to>
                                        <p:strVal val="visible"/>
                                      </p:to>
                                    </p:set>
                                    <p:animEffect transition="in" filter="strips(downRight)">
                                      <p:cBhvr>
                                        <p:cTn id="12" dur="2000"/>
                                        <p:tgtEl>
                                          <p:spTgt spid="6"/>
                                        </p:tgtEl>
                                      </p:cBhvr>
                                    </p:animEffect>
                                  </p:childTnLst>
                                </p:cTn>
                              </p:par>
                              <p:par>
                                <p:cTn id="13" presetID="10" presetClass="entr" presetSubtype="0" fill="hold" nodeType="withEffect">
                                  <p:stCondLst>
                                    <p:cond delay="11000"/>
                                  </p:stCondLst>
                                  <p:childTnLst>
                                    <p:set>
                                      <p:cBhvr>
                                        <p:cTn id="14" dur="1" fill="hold">
                                          <p:stCondLst>
                                            <p:cond delay="0"/>
                                          </p:stCondLst>
                                        </p:cTn>
                                        <p:tgtEl>
                                          <p:spTgt spid="4098"/>
                                        </p:tgtEl>
                                        <p:attrNameLst>
                                          <p:attrName>style.visibility</p:attrName>
                                        </p:attrNameLst>
                                      </p:cBhvr>
                                      <p:to>
                                        <p:strVal val="visible"/>
                                      </p:to>
                                    </p:set>
                                    <p:animEffect transition="in" filter="fade">
                                      <p:cBhvr>
                                        <p:cTn id="15" dur="2000"/>
                                        <p:tgtEl>
                                          <p:spTgt spid="4098"/>
                                        </p:tgtEl>
                                      </p:cBhvr>
                                    </p:animEffect>
                                  </p:childTnLst>
                                </p:cTn>
                              </p:par>
                              <p:par>
                                <p:cTn id="16" presetID="22" presetClass="entr" presetSubtype="1" fill="hold" grpId="0" nodeType="withEffect">
                                  <p:stCondLst>
                                    <p:cond delay="14000"/>
                                  </p:stCondLst>
                                  <p:childTnLst>
                                    <p:set>
                                      <p:cBhvr>
                                        <p:cTn id="17" dur="1" fill="hold">
                                          <p:stCondLst>
                                            <p:cond delay="0"/>
                                          </p:stCondLst>
                                        </p:cTn>
                                        <p:tgtEl>
                                          <p:spTgt spid="8"/>
                                        </p:tgtEl>
                                        <p:attrNameLst>
                                          <p:attrName>style.visibility</p:attrName>
                                        </p:attrNameLst>
                                      </p:cBhvr>
                                      <p:to>
                                        <p:strVal val="visible"/>
                                      </p:to>
                                    </p:set>
                                    <p:animEffect transition="in" filter="wipe(up)">
                                      <p:cBhvr>
                                        <p:cTn id="18" dur="8000"/>
                                        <p:tgtEl>
                                          <p:spTgt spid="8"/>
                                        </p:tgtEl>
                                      </p:cBhvr>
                                    </p:animEffect>
                                  </p:childTnLst>
                                </p:cTn>
                              </p:par>
                              <p:par>
                                <p:cTn id="19" presetID="22" presetClass="entr" presetSubtype="8" fill="hold" grpId="0" nodeType="withEffect">
                                  <p:stCondLst>
                                    <p:cond delay="26000"/>
                                  </p:stCondLst>
                                  <p:childTnLst>
                                    <p:set>
                                      <p:cBhvr>
                                        <p:cTn id="20" dur="1" fill="hold">
                                          <p:stCondLst>
                                            <p:cond delay="0"/>
                                          </p:stCondLst>
                                        </p:cTn>
                                        <p:tgtEl>
                                          <p:spTgt spid="10"/>
                                        </p:tgtEl>
                                        <p:attrNameLst>
                                          <p:attrName>style.visibility</p:attrName>
                                        </p:attrNameLst>
                                      </p:cBhvr>
                                      <p:to>
                                        <p:strVal val="visible"/>
                                      </p:to>
                                    </p:set>
                                    <p:animEffect transition="in" filter="wipe(left)">
                                      <p:cBhvr>
                                        <p:cTn id="21" dur="5000"/>
                                        <p:tgtEl>
                                          <p:spTgt spid="10"/>
                                        </p:tgtEl>
                                      </p:cBhvr>
                                    </p:animEffect>
                                  </p:childTnLst>
                                </p:cTn>
                              </p:par>
                              <p:par>
                                <p:cTn id="22" presetID="22" presetClass="entr" presetSubtype="8" fill="hold" grpId="0" nodeType="withEffect">
                                  <p:stCondLst>
                                    <p:cond delay="34000"/>
                                  </p:stCondLst>
                                  <p:childTnLst>
                                    <p:set>
                                      <p:cBhvr>
                                        <p:cTn id="23" dur="1" fill="hold">
                                          <p:stCondLst>
                                            <p:cond delay="0"/>
                                          </p:stCondLst>
                                        </p:cTn>
                                        <p:tgtEl>
                                          <p:spTgt spid="9"/>
                                        </p:tgtEl>
                                        <p:attrNameLst>
                                          <p:attrName>style.visibility</p:attrName>
                                        </p:attrNameLst>
                                      </p:cBhvr>
                                      <p:to>
                                        <p:strVal val="visible"/>
                                      </p:to>
                                    </p:set>
                                    <p:animEffect transition="in" filter="wipe(left)">
                                      <p:cBhvr>
                                        <p:cTn id="24" dur="3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25"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bldLst>
      <p:bldP spid="6" grpId="0" animBg="1"/>
      <p:bldP spid="2" grpId="0"/>
      <p:bldP spid="8" grpId="0"/>
      <p:bldP spid="9" grpId="0"/>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negi\Desktop\jeevan negi class 6\download.gif"/>
          <p:cNvPicPr>
            <a:picLocks noChangeAspect="1" noChangeArrowheads="1" noCrop="1"/>
          </p:cNvPicPr>
          <p:nvPr/>
        </p:nvPicPr>
        <p:blipFill>
          <a:blip r:embed="rId3"/>
          <a:srcRect/>
          <a:stretch>
            <a:fillRect/>
          </a:stretch>
        </p:blipFill>
        <p:spPr bwMode="auto">
          <a:xfrm>
            <a:off x="1752600" y="0"/>
            <a:ext cx="7391400" cy="6858000"/>
          </a:xfrm>
          <a:prstGeom prst="rect">
            <a:avLst/>
          </a:prstGeom>
          <a:noFill/>
        </p:spPr>
      </p:pic>
      <p:sp>
        <p:nvSpPr>
          <p:cNvPr id="3" name="Content Placeholder 2"/>
          <p:cNvSpPr>
            <a:spLocks noGrp="1"/>
          </p:cNvSpPr>
          <p:nvPr>
            <p:ph idx="1"/>
          </p:nvPr>
        </p:nvSpPr>
        <p:spPr>
          <a:xfrm>
            <a:off x="0" y="0"/>
            <a:ext cx="2895600" cy="6858000"/>
          </a:xfrm>
          <a:solidFill>
            <a:schemeClr val="tx1"/>
          </a:solidFill>
        </p:spPr>
        <p:txBody>
          <a:bodyPr>
            <a:normAutofit fontScale="92500"/>
          </a:bodyPr>
          <a:lstStyle/>
          <a:p>
            <a:pPr algn="just">
              <a:buNone/>
            </a:pPr>
            <a:r>
              <a:rPr lang="en-US" sz="2800" dirty="0" smtClean="0">
                <a:solidFill>
                  <a:schemeClr val="bg1"/>
                </a:solidFill>
              </a:rPr>
              <a:t>		</a:t>
            </a:r>
          </a:p>
          <a:p>
            <a:pPr algn="just">
              <a:buNone/>
            </a:pPr>
            <a:r>
              <a:rPr lang="en-US" sz="2800" dirty="0" smtClean="0">
                <a:solidFill>
                  <a:schemeClr val="bg1"/>
                </a:solidFill>
              </a:rPr>
              <a:t>		Our earth is surrounded by a thin layer of air. This layer extends up to many kilometers above the surface of the earth and is called atmosphere, the air gets rarer</a:t>
            </a:r>
            <a:r>
              <a:rPr lang="hi-IN" sz="2800" dirty="0" smtClean="0">
                <a:solidFill>
                  <a:schemeClr val="bg1"/>
                </a:solidFill>
              </a:rPr>
              <a:t> ,as we move higher in the atmosphere.</a:t>
            </a:r>
            <a:endParaRPr lang="en-US" sz="2800" dirty="0">
              <a:solidFill>
                <a:schemeClr val="bg1"/>
              </a:solidFill>
            </a:endParaRPr>
          </a:p>
        </p:txBody>
      </p:sp>
      <p:pic>
        <p:nvPicPr>
          <p:cNvPr id="5" name="s12">
            <a:hlinkClick r:id="" action="ppaction://media"/>
          </p:cNvPr>
          <p:cNvPicPr>
            <a:picLocks noRot="1" noChangeAspect="1"/>
          </p:cNvPicPr>
          <p:nvPr>
            <a:wavAudioFile r:embed="rId1" name="s12"/>
          </p:nvPr>
        </p:nvPicPr>
        <p:blipFill>
          <a:blip r:embed="rId4"/>
          <a:stretch>
            <a:fillRect/>
          </a:stretch>
        </p:blipFill>
        <p:spPr>
          <a:xfrm>
            <a:off x="5357818" y="4071942"/>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002" fill="hold"/>
                                        <p:tgtEl>
                                          <p:spTgt spid="5"/>
                                        </p:tgtEl>
                                      </p:cBhvr>
                                    </p:cmd>
                                  </p:childTnLst>
                                </p:cTn>
                              </p:par>
                              <p:par>
                                <p:cTn id="7" presetID="22" presetClass="entr" presetSubtype="2" fill="hold" nodeType="withEffect">
                                  <p:stCondLst>
                                    <p:cond delay="0"/>
                                  </p:stCondLst>
                                  <p:childTnLst>
                                    <p:set>
                                      <p:cBhvr>
                                        <p:cTn id="8" dur="1" fill="hold">
                                          <p:stCondLst>
                                            <p:cond delay="0"/>
                                          </p:stCondLst>
                                        </p:cTn>
                                        <p:tgtEl>
                                          <p:spTgt spid="5122"/>
                                        </p:tgtEl>
                                        <p:attrNameLst>
                                          <p:attrName>style.visibility</p:attrName>
                                        </p:attrNameLst>
                                      </p:cBhvr>
                                      <p:to>
                                        <p:strVal val="visible"/>
                                      </p:to>
                                    </p:set>
                                    <p:animEffect transition="in" filter="wipe(right)">
                                      <p:cBhvr>
                                        <p:cTn id="9" dur="500"/>
                                        <p:tgtEl>
                                          <p:spTgt spid="5122"/>
                                        </p:tgtEl>
                                      </p:cBhvr>
                                    </p:animEffect>
                                  </p:childTnLst>
                                </p:cTn>
                              </p:par>
                              <p:par>
                                <p:cTn id="10" presetID="22" presetClass="entr" presetSubtype="1" fill="hold" grpId="0" nodeType="withEffect">
                                  <p:stCondLst>
                                    <p:cond delay="0"/>
                                  </p:stCondLst>
                                  <p:childTnLst>
                                    <p:set>
                                      <p:cBhvr>
                                        <p:cTn id="11" dur="1" fill="hold">
                                          <p:stCondLst>
                                            <p:cond delay="0"/>
                                          </p:stCondLst>
                                        </p:cTn>
                                        <p:tgtEl>
                                          <p:spTgt spid="3">
                                            <p:bg/>
                                          </p:spTgt>
                                        </p:tgtEl>
                                        <p:attrNameLst>
                                          <p:attrName>style.visibility</p:attrName>
                                        </p:attrNameLst>
                                      </p:cBhvr>
                                      <p:to>
                                        <p:strVal val="visible"/>
                                      </p:to>
                                    </p:set>
                                    <p:animEffect transition="in" filter="wipe(up)">
                                      <p:cBhvr>
                                        <p:cTn id="12" dur="500"/>
                                        <p:tgtEl>
                                          <p:spTgt spid="3">
                                            <p:bg/>
                                          </p:spTgt>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wipe(up)">
                                      <p:cBhvr>
                                        <p:cTn id="15" dur="15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16"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bldLst>
      <p:bldP spid="3" grpId="0" uiExpand="1" build="allAtOnce"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2590800"/>
          </a:xfrm>
          <a:solidFill>
            <a:schemeClr val="tx2">
              <a:lumMod val="40000"/>
              <a:lumOff val="60000"/>
            </a:schemeClr>
          </a:solidFill>
          <a:effectLst>
            <a:outerShdw blurRad="50800" dist="38100" dir="5400000" algn="t" rotWithShape="0">
              <a:prstClr val="black">
                <a:alpha val="40000"/>
              </a:prstClr>
            </a:outerShdw>
          </a:effectLst>
        </p:spPr>
        <p:txBody>
          <a:bodyPr>
            <a:normAutofit/>
          </a:bodyPr>
          <a:lstStyle/>
          <a:p>
            <a:r>
              <a:rPr lang="en-US" dirty="0" smtClean="0">
                <a:ln>
                  <a:solidFill>
                    <a:srgbClr val="7030A0"/>
                  </a:solidFill>
                </a:ln>
                <a:effectLst>
                  <a:glow rad="63500">
                    <a:srgbClr val="FFFF00">
                      <a:alpha val="40000"/>
                    </a:srgbClr>
                  </a:glow>
                  <a:outerShdw blurRad="50800" dist="38100" dir="2700000" algn="tl" rotWithShape="0">
                    <a:prstClr val="black">
                      <a:alpha val="40000"/>
                    </a:prstClr>
                  </a:outerShdw>
                </a:effectLst>
              </a:rPr>
              <a:t>Now can you think, mountaineers carry oxygen cylinders with them, while climbing high mountains.</a:t>
            </a:r>
            <a:endParaRPr lang="en-US" dirty="0">
              <a:ln>
                <a:solidFill>
                  <a:srgbClr val="7030A0"/>
                </a:solidFill>
              </a:ln>
              <a:effectLst>
                <a:glow rad="63500">
                  <a:srgbClr val="FFFF00">
                    <a:alpha val="40000"/>
                  </a:srgbClr>
                </a:glow>
                <a:outerShdw blurRad="50800" dist="38100" dir="2700000" algn="tl" rotWithShape="0">
                  <a:prstClr val="black">
                    <a:alpha val="40000"/>
                  </a:prstClr>
                </a:outerShdw>
              </a:effectLst>
            </a:endParaRPr>
          </a:p>
        </p:txBody>
      </p:sp>
      <p:pic>
        <p:nvPicPr>
          <p:cNvPr id="6146" name="Picture 2" descr="C:\Users\negi\Desktop\Screenshot_20190722_125539.jpg"/>
          <p:cNvPicPr>
            <a:picLocks noGrp="1" noChangeAspect="1" noChangeArrowheads="1"/>
          </p:cNvPicPr>
          <p:nvPr>
            <p:ph idx="1"/>
          </p:nvPr>
        </p:nvPicPr>
        <p:blipFill>
          <a:blip r:embed="rId3"/>
          <a:srcRect t="43774" b="30972"/>
          <a:stretch>
            <a:fillRect/>
          </a:stretch>
        </p:blipFill>
        <p:spPr bwMode="auto">
          <a:xfrm>
            <a:off x="0" y="2590800"/>
            <a:ext cx="4572000" cy="4267200"/>
          </a:xfrm>
          <a:prstGeom prst="rect">
            <a:avLst/>
          </a:prstGeom>
          <a:noFill/>
        </p:spPr>
      </p:pic>
      <p:pic>
        <p:nvPicPr>
          <p:cNvPr id="6147" name="Picture 3" descr="C:\Users\negi\Desktop\Screenshot_20190722_125629.jpg"/>
          <p:cNvPicPr>
            <a:picLocks noChangeAspect="1" noChangeArrowheads="1"/>
          </p:cNvPicPr>
          <p:nvPr/>
        </p:nvPicPr>
        <p:blipFill>
          <a:blip r:embed="rId4"/>
          <a:srcRect l="11111" t="41221" r="11111" b="23664"/>
          <a:stretch>
            <a:fillRect/>
          </a:stretch>
        </p:blipFill>
        <p:spPr bwMode="auto">
          <a:xfrm>
            <a:off x="4419600" y="2590800"/>
            <a:ext cx="4800600" cy="4267200"/>
          </a:xfrm>
          <a:prstGeom prst="rect">
            <a:avLst/>
          </a:prstGeom>
          <a:noFill/>
        </p:spPr>
      </p:pic>
      <p:pic>
        <p:nvPicPr>
          <p:cNvPr id="5" name="s13">
            <a:hlinkClick r:id="" action="ppaction://media"/>
          </p:cNvPr>
          <p:cNvPicPr>
            <a:picLocks noRot="1" noChangeAspect="1"/>
          </p:cNvPicPr>
          <p:nvPr>
            <a:wavAudioFile r:embed="rId1" name="s13"/>
          </p:nvPr>
        </p:nvPicPr>
        <p:blipFill>
          <a:blip r:embed="rId5"/>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777" fill="hold"/>
                                        <p:tgtEl>
                                          <p:spTgt spid="5"/>
                                        </p:tgtEl>
                                      </p:cBhvr>
                                    </p:cmd>
                                  </p:childTnLst>
                                </p:cTn>
                              </p:par>
                              <p:par>
                                <p:cTn id="7" presetID="22" presetClass="entr" presetSubtype="1"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wipe(up)">
                                      <p:cBhvr>
                                        <p:cTn id="9" dur="5000"/>
                                        <p:tgtEl>
                                          <p:spTgt spid="2"/>
                                        </p:tgtEl>
                                      </p:cBhvr>
                                    </p:animEffect>
                                  </p:childTnLst>
                                </p:cTn>
                              </p:par>
                              <p:par>
                                <p:cTn id="10" presetID="9" presetClass="entr" presetSubtype="0" fill="hold" nodeType="withEffect">
                                  <p:stCondLst>
                                    <p:cond delay="3000"/>
                                  </p:stCondLst>
                                  <p:childTnLst>
                                    <p:set>
                                      <p:cBhvr>
                                        <p:cTn id="11" dur="1" fill="hold">
                                          <p:stCondLst>
                                            <p:cond delay="0"/>
                                          </p:stCondLst>
                                        </p:cTn>
                                        <p:tgtEl>
                                          <p:spTgt spid="6146"/>
                                        </p:tgtEl>
                                        <p:attrNameLst>
                                          <p:attrName>style.visibility</p:attrName>
                                        </p:attrNameLst>
                                      </p:cBhvr>
                                      <p:to>
                                        <p:strVal val="visible"/>
                                      </p:to>
                                    </p:set>
                                    <p:animEffect transition="in" filter="dissolve">
                                      <p:cBhvr>
                                        <p:cTn id="12" dur="500"/>
                                        <p:tgtEl>
                                          <p:spTgt spid="6146"/>
                                        </p:tgtEl>
                                      </p:cBhvr>
                                    </p:animEffect>
                                  </p:childTnLst>
                                </p:cTn>
                              </p:par>
                              <p:par>
                                <p:cTn id="13" presetID="10" presetClass="entr" presetSubtype="0" fill="hold" nodeType="withEffect">
                                  <p:stCondLst>
                                    <p:cond delay="3500"/>
                                  </p:stCondLst>
                                  <p:childTnLst>
                                    <p:set>
                                      <p:cBhvr>
                                        <p:cTn id="14" dur="1" fill="hold">
                                          <p:stCondLst>
                                            <p:cond delay="0"/>
                                          </p:stCondLst>
                                        </p:cTn>
                                        <p:tgtEl>
                                          <p:spTgt spid="6147"/>
                                        </p:tgtEl>
                                        <p:attrNameLst>
                                          <p:attrName>style.visibility</p:attrName>
                                        </p:attrNameLst>
                                      </p:cBhvr>
                                      <p:to>
                                        <p:strVal val="visible"/>
                                      </p:to>
                                    </p:set>
                                    <p:animEffect transition="in" filter="fade">
                                      <p:cBhvr>
                                        <p:cTn id="15" dur="1000"/>
                                        <p:tgtEl>
                                          <p:spTgt spid="614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16"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2033614"/>
            <a:ext cx="4419600" cy="4324344"/>
          </a:xfrm>
        </p:spPr>
        <p:txBody>
          <a:bodyPr>
            <a:noAutofit/>
          </a:bodyPr>
          <a:lstStyle/>
          <a:p>
            <a:pPr algn="just">
              <a:buNone/>
            </a:pPr>
            <a:r>
              <a:rPr lang="en-US" sz="2800" b="1" dirty="0" smtClean="0"/>
              <a:t>		Until the eighteenth century, people thought that air was just one substance. Experiments have proved that it is really not so. Air is a mixture of many gases</a:t>
            </a:r>
            <a:r>
              <a:rPr lang="hi-IN" sz="2800" b="1" dirty="0" smtClean="0"/>
              <a:t> like nitrogen,</a:t>
            </a:r>
            <a:r>
              <a:rPr lang="en-US" sz="2800" b="1" dirty="0" smtClean="0"/>
              <a:t> </a:t>
            </a:r>
            <a:r>
              <a:rPr lang="hi-IN" sz="2800" b="1" dirty="0" smtClean="0"/>
              <a:t>oxygen,</a:t>
            </a:r>
            <a:r>
              <a:rPr lang="en-US" sz="2800" b="1" dirty="0" smtClean="0"/>
              <a:t> </a:t>
            </a:r>
            <a:r>
              <a:rPr lang="hi-IN" sz="2800" b="1" dirty="0" smtClean="0"/>
              <a:t>carbon di oxide,water vapour and other gases.</a:t>
            </a:r>
            <a:endParaRPr lang="en-US" sz="2800" b="1" dirty="0" smtClean="0"/>
          </a:p>
        </p:txBody>
      </p:sp>
      <p:pic>
        <p:nvPicPr>
          <p:cNvPr id="1026" name="Picture 2" descr="C:\Users\negi\Desktop\jeevan negi class 6\download (1).gif"/>
          <p:cNvPicPr>
            <a:picLocks noChangeAspect="1" noChangeArrowheads="1" noCrop="1"/>
          </p:cNvPicPr>
          <p:nvPr/>
        </p:nvPicPr>
        <p:blipFill>
          <a:blip r:embed="rId3"/>
          <a:srcRect/>
          <a:stretch>
            <a:fillRect/>
          </a:stretch>
        </p:blipFill>
        <p:spPr bwMode="auto">
          <a:xfrm>
            <a:off x="4572000" y="1524024"/>
            <a:ext cx="5429288" cy="5334000"/>
          </a:xfrm>
          <a:prstGeom prst="rect">
            <a:avLst/>
          </a:prstGeom>
          <a:noFill/>
        </p:spPr>
      </p:pic>
      <p:sp>
        <p:nvSpPr>
          <p:cNvPr id="6" name="TextBox 5"/>
          <p:cNvSpPr txBox="1"/>
          <p:nvPr/>
        </p:nvSpPr>
        <p:spPr>
          <a:xfrm>
            <a:off x="457200" y="214290"/>
            <a:ext cx="8153400" cy="1446550"/>
          </a:xfrm>
          <a:prstGeom prst="rect">
            <a:avLst/>
          </a:prstGeom>
          <a:noFill/>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400" b="1" spc="50" dirty="0" smtClean="0">
                <a:ln w="11430">
                  <a:solidFill>
                    <a:schemeClr val="tx1"/>
                  </a:solidFill>
                </a:ln>
                <a:solidFill>
                  <a:srgbClr val="002060"/>
                </a:solidFill>
                <a:effectLst>
                  <a:outerShdw blurRad="76200" dist="50800" dir="5400000" algn="tl" rotWithShape="0">
                    <a:srgbClr val="000000">
                      <a:alpha val="65000"/>
                    </a:srgbClr>
                  </a:outerShdw>
                </a:effectLst>
              </a:rPr>
              <a:t>Students do you know What is air made up of ?</a:t>
            </a:r>
          </a:p>
        </p:txBody>
      </p:sp>
      <p:pic>
        <p:nvPicPr>
          <p:cNvPr id="5" name="s14">
            <a:hlinkClick r:id="" action="ppaction://media"/>
          </p:cNvPr>
          <p:cNvPicPr>
            <a:picLocks noRot="1" noChangeAspect="1"/>
          </p:cNvPicPr>
          <p:nvPr>
            <a:wavAudioFile r:embed="rId1" name="s14"/>
          </p:nvPr>
        </p:nvPicPr>
        <p:blipFill>
          <a:blip r:embed="rId4"/>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833" fill="hold"/>
                                        <p:tgtEl>
                                          <p:spTgt spid="5"/>
                                        </p:tgtEl>
                                      </p:cBhvr>
                                    </p:cmd>
                                  </p:childTnLst>
                                </p:cTn>
                              </p:par>
                              <p:par>
                                <p:cTn id="7" presetID="22" presetClass="entr" presetSubtype="1"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wipe(up)">
                                      <p:cBhvr>
                                        <p:cTn id="9" dur="5000"/>
                                        <p:tgtEl>
                                          <p:spTgt spid="6"/>
                                        </p:tgtEl>
                                      </p:cBhvr>
                                    </p:animEffect>
                                  </p:childTnLst>
                                </p:cTn>
                              </p:par>
                              <p:par>
                                <p:cTn id="10" presetID="22" presetClass="entr" presetSubtype="1" fill="hold" grpId="0" nodeType="withEffect">
                                  <p:stCondLst>
                                    <p:cond delay="450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up)">
                                      <p:cBhvr>
                                        <p:cTn id="12" dur="30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90000" showWhenStopped="0">
                <p:cTn id="13"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bldLst>
      <p:bldP spid="3" grpId="0" build="p"/>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alpha val="61000"/>
          </a:schemeClr>
        </a:solidFill>
        <a:effectLst/>
      </p:bgPr>
    </p:bg>
    <p:spTree>
      <p:nvGrpSpPr>
        <p:cNvPr id="1" name=""/>
        <p:cNvGrpSpPr/>
        <p:nvPr/>
      </p:nvGrpSpPr>
      <p:grpSpPr>
        <a:xfrm>
          <a:off x="0" y="0"/>
          <a:ext cx="0" cy="0"/>
          <a:chOff x="0" y="0"/>
          <a:chExt cx="0" cy="0"/>
        </a:xfrm>
      </p:grpSpPr>
      <p:sp>
        <p:nvSpPr>
          <p:cNvPr id="2" name="TextBox 1"/>
          <p:cNvSpPr txBox="1"/>
          <p:nvPr/>
        </p:nvSpPr>
        <p:spPr>
          <a:xfrm>
            <a:off x="990600" y="220784"/>
            <a:ext cx="2743200" cy="707886"/>
          </a:xfrm>
          <a:prstGeom prst="rect">
            <a:avLst/>
          </a:prstGeom>
          <a:noFill/>
        </p:spPr>
        <p:txBody>
          <a:bodyPr wrap="square" rtlCol="0">
            <a:spAutoFit/>
          </a:bodyPr>
          <a:lstStyle/>
          <a:p>
            <a:pPr algn="ctr"/>
            <a:r>
              <a:rPr lang="en-US" sz="4000" b="1" spc="200" dirty="0" smtClean="0">
                <a:ln w="29210">
                  <a:solidFill>
                    <a:srgbClr val="002060"/>
                  </a:solidFill>
                </a:ln>
                <a:solidFill>
                  <a:srgbClr val="FF0000"/>
                </a:solidFill>
                <a:effectLst>
                  <a:innerShdw blurRad="50800" dist="50800" dir="8100000">
                    <a:srgbClr val="7D7D7D">
                      <a:alpha val="73000"/>
                    </a:srgbClr>
                  </a:innerShdw>
                </a:effectLst>
              </a:rPr>
              <a:t>Oxygen</a:t>
            </a:r>
            <a:endParaRPr lang="en-US" sz="4000" dirty="0"/>
          </a:p>
        </p:txBody>
      </p:sp>
      <p:sp>
        <p:nvSpPr>
          <p:cNvPr id="4" name="TextBox 3"/>
          <p:cNvSpPr txBox="1"/>
          <p:nvPr/>
        </p:nvSpPr>
        <p:spPr>
          <a:xfrm>
            <a:off x="304800" y="1071547"/>
            <a:ext cx="4114800" cy="5262979"/>
          </a:xfrm>
          <a:prstGeom prst="rect">
            <a:avLst/>
          </a:prstGeom>
          <a:noFill/>
        </p:spPr>
        <p:txBody>
          <a:bodyPr wrap="square" rtlCol="0">
            <a:spAutoFit/>
          </a:bodyPr>
          <a:lstStyle/>
          <a:p>
            <a:pPr algn="just"/>
            <a:r>
              <a:rPr lang="en-US" sz="2400" dirty="0" smtClean="0"/>
              <a:t>	Fix two small candles of same length on a table. Light both the candles. Cover one of the candles with an inverted glass tumbler. Observe both the candles carefully .</a:t>
            </a:r>
          </a:p>
          <a:p>
            <a:pPr algn="just"/>
            <a:r>
              <a:rPr lang="en-US" sz="2400" dirty="0" smtClean="0"/>
              <a:t>	Do both the candles continue to burn or go off ?</a:t>
            </a:r>
          </a:p>
          <a:p>
            <a:pPr algn="just"/>
            <a:r>
              <a:rPr lang="en-US" sz="2400" dirty="0" smtClean="0"/>
              <a:t>	you must have observed that the candles cover with glass tumbler got extinguished after some time, whereas the other candle continued burning. </a:t>
            </a:r>
          </a:p>
        </p:txBody>
      </p:sp>
      <p:pic>
        <p:nvPicPr>
          <p:cNvPr id="1026" name="Picture 2" descr="C:\Users\negi\Desktop\jeevan negi class 6\maxresdefault.jpg"/>
          <p:cNvPicPr>
            <a:picLocks noChangeAspect="1" noChangeArrowheads="1"/>
          </p:cNvPicPr>
          <p:nvPr/>
        </p:nvPicPr>
        <p:blipFill>
          <a:blip r:embed="rId4"/>
          <a:srcRect l="1695" t="19118" b="8823"/>
          <a:stretch>
            <a:fillRect/>
          </a:stretch>
        </p:blipFill>
        <p:spPr bwMode="auto">
          <a:xfrm>
            <a:off x="4724400" y="609600"/>
            <a:ext cx="4419600" cy="2033582"/>
          </a:xfrm>
          <a:prstGeom prst="rect">
            <a:avLst/>
          </a:prstGeom>
          <a:noFill/>
        </p:spPr>
      </p:pic>
      <p:sp>
        <p:nvSpPr>
          <p:cNvPr id="5" name="TextBox 4"/>
          <p:cNvSpPr txBox="1"/>
          <p:nvPr/>
        </p:nvSpPr>
        <p:spPr>
          <a:xfrm>
            <a:off x="5000628" y="228600"/>
            <a:ext cx="3643338" cy="707886"/>
          </a:xfrm>
          <a:prstGeom prst="rect">
            <a:avLst/>
          </a:prstGeom>
          <a:noFill/>
        </p:spPr>
        <p:txBody>
          <a:bodyPr wrap="square" rtlCol="0">
            <a:spAutoFit/>
          </a:bodyPr>
          <a:lstStyle/>
          <a:p>
            <a:pPr algn="ctr"/>
            <a:r>
              <a:rPr lang="en-US" sz="4000" b="1" spc="200" dirty="0" smtClean="0">
                <a:ln w="29210">
                  <a:solidFill>
                    <a:srgbClr val="002060"/>
                  </a:solidFill>
                </a:ln>
                <a:solidFill>
                  <a:srgbClr val="FF0000"/>
                </a:solidFill>
                <a:effectLst>
                  <a:innerShdw blurRad="50800" dist="50800" dir="8100000">
                    <a:srgbClr val="7D7D7D">
                      <a:alpha val="73000"/>
                    </a:srgbClr>
                  </a:innerShdw>
                </a:effectLst>
              </a:rPr>
              <a:t>Activity – 2</a:t>
            </a:r>
            <a:endParaRPr lang="en-US" sz="4000" dirty="0"/>
          </a:p>
        </p:txBody>
      </p:sp>
      <p:sp>
        <p:nvSpPr>
          <p:cNvPr id="9" name="TextBox 8"/>
          <p:cNvSpPr txBox="1"/>
          <p:nvPr/>
        </p:nvSpPr>
        <p:spPr>
          <a:xfrm>
            <a:off x="4648200" y="2643182"/>
            <a:ext cx="4267200" cy="4154984"/>
          </a:xfrm>
          <a:prstGeom prst="rect">
            <a:avLst/>
          </a:prstGeom>
          <a:noFill/>
        </p:spPr>
        <p:txBody>
          <a:bodyPr wrap="square" rtlCol="0">
            <a:spAutoFit/>
          </a:bodyPr>
          <a:lstStyle/>
          <a:p>
            <a:pPr algn="just"/>
            <a:r>
              <a:rPr lang="en-US" sz="2400" dirty="0" smtClean="0"/>
              <a:t>	It seems that the candle got extinguished because the component inside of the glass tumbler, which support burning, is limited. Most of the component is used up by the burning candles. However, the other candle is getting continued supply of air. This component of air, which supports burning, is known as oxygen.</a:t>
            </a:r>
            <a:endParaRPr lang="en-US" sz="2400" dirty="0"/>
          </a:p>
        </p:txBody>
      </p:sp>
      <p:pic>
        <p:nvPicPr>
          <p:cNvPr id="7" name="s15">
            <a:hlinkClick r:id="" action="ppaction://media"/>
          </p:cNvPr>
          <p:cNvPicPr>
            <a:picLocks noRot="1" noChangeAspect="1"/>
          </p:cNvPicPr>
          <p:nvPr>
            <a:wavAudioFile r:embed="rId1" name="s15"/>
          </p:nvPr>
        </p:nvPicPr>
        <p:blipFill>
          <a:blip r:embed="rId5"/>
          <a:stretch>
            <a:fillRect/>
          </a:stretch>
        </p:blipFill>
        <p:spPr>
          <a:xfrm>
            <a:off x="4419600" y="3276600"/>
            <a:ext cx="304800" cy="304800"/>
          </a:xfrm>
          <a:prstGeom prst="rect">
            <a:avLst/>
          </a:prstGeom>
        </p:spPr>
      </p:pic>
      <p:pic>
        <p:nvPicPr>
          <p:cNvPr id="8" name="s15 a">
            <a:hlinkClick r:id="" action="ppaction://media"/>
          </p:cNvPr>
          <p:cNvPicPr>
            <a:picLocks noRot="1" noChangeAspect="1"/>
          </p:cNvPicPr>
          <p:nvPr>
            <a:wavAudioFile r:embed="rId2" name="s15 a"/>
          </p:nvPr>
        </p:nvPicPr>
        <p:blipFill>
          <a:blip r:embed="rId6"/>
          <a:stretch>
            <a:fillRect/>
          </a:stretch>
        </p:blipFill>
        <p:spPr>
          <a:xfrm>
            <a:off x="5643570" y="4071942"/>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3209" fill="hold"/>
                                        <p:tgtEl>
                                          <p:spTgt spid="7"/>
                                        </p:tgtEl>
                                      </p:cBhvr>
                                    </p:cmd>
                                  </p:childTnLst>
                                </p:cTn>
                              </p:par>
                              <p:par>
                                <p:cTn id="7" presetID="9"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dissolve">
                                      <p:cBhvr>
                                        <p:cTn id="9" dur="1000"/>
                                        <p:tgtEl>
                                          <p:spTgt spid="5"/>
                                        </p:tgtEl>
                                      </p:cBhvr>
                                    </p:animEffect>
                                  </p:childTnLst>
                                </p:cTn>
                              </p:par>
                              <p:par>
                                <p:cTn id="10" presetID="16" presetClass="entr" presetSubtype="26" fill="hold" grpId="0" nodeType="withEffect">
                                  <p:stCondLst>
                                    <p:cond delay="3000"/>
                                  </p:stCondLst>
                                  <p:childTnLst>
                                    <p:set>
                                      <p:cBhvr>
                                        <p:cTn id="11" dur="1" fill="hold">
                                          <p:stCondLst>
                                            <p:cond delay="0"/>
                                          </p:stCondLst>
                                        </p:cTn>
                                        <p:tgtEl>
                                          <p:spTgt spid="2"/>
                                        </p:tgtEl>
                                        <p:attrNameLst>
                                          <p:attrName>style.visibility</p:attrName>
                                        </p:attrNameLst>
                                      </p:cBhvr>
                                      <p:to>
                                        <p:strVal val="visible"/>
                                      </p:to>
                                    </p:set>
                                    <p:animEffect transition="in" filter="barn(inHorizontal)">
                                      <p:cBhvr>
                                        <p:cTn id="12" dur="500"/>
                                        <p:tgtEl>
                                          <p:spTgt spid="2"/>
                                        </p:tgtEl>
                                      </p:cBhvr>
                                    </p:animEffect>
                                  </p:childTnLst>
                                </p:cTn>
                              </p:par>
                              <p:par>
                                <p:cTn id="13" presetID="22" presetClass="entr" presetSubtype="1" fill="hold" grpId="0" nodeType="withEffect">
                                  <p:stCondLst>
                                    <p:cond delay="4500"/>
                                  </p:stCondLst>
                                  <p:childTnLst>
                                    <p:set>
                                      <p:cBhvr>
                                        <p:cTn id="14" dur="1" fill="hold">
                                          <p:stCondLst>
                                            <p:cond delay="0"/>
                                          </p:stCondLst>
                                        </p:cTn>
                                        <p:tgtEl>
                                          <p:spTgt spid="4"/>
                                        </p:tgtEl>
                                        <p:attrNameLst>
                                          <p:attrName>style.visibility</p:attrName>
                                        </p:attrNameLst>
                                      </p:cBhvr>
                                      <p:to>
                                        <p:strVal val="visible"/>
                                      </p:to>
                                    </p:set>
                                    <p:animEffect transition="in" filter="wipe(up)">
                                      <p:cBhvr>
                                        <p:cTn id="15" dur="17000"/>
                                        <p:tgtEl>
                                          <p:spTgt spid="4"/>
                                        </p:tgtEl>
                                      </p:cBhvr>
                                    </p:animEffect>
                                  </p:childTnLst>
                                </p:cTn>
                              </p:par>
                              <p:par>
                                <p:cTn id="16" presetID="18" presetClass="entr" presetSubtype="12" fill="hold" nodeType="withEffect">
                                  <p:stCondLst>
                                    <p:cond delay="8000"/>
                                  </p:stCondLst>
                                  <p:childTnLst>
                                    <p:set>
                                      <p:cBhvr>
                                        <p:cTn id="17" dur="1" fill="hold">
                                          <p:stCondLst>
                                            <p:cond delay="0"/>
                                          </p:stCondLst>
                                        </p:cTn>
                                        <p:tgtEl>
                                          <p:spTgt spid="1026"/>
                                        </p:tgtEl>
                                        <p:attrNameLst>
                                          <p:attrName>style.visibility</p:attrName>
                                        </p:attrNameLst>
                                      </p:cBhvr>
                                      <p:to>
                                        <p:strVal val="visible"/>
                                      </p:to>
                                    </p:set>
                                    <p:animEffect transition="in" filter="strips(downLeft)">
                                      <p:cBhvr>
                                        <p:cTn id="18" dur="2000"/>
                                        <p:tgtEl>
                                          <p:spTgt spid="1026"/>
                                        </p:tgtEl>
                                      </p:cBhvr>
                                    </p:animEffect>
                                  </p:childTnLst>
                                </p:cTn>
                              </p:par>
                            </p:childTnLst>
                          </p:cTn>
                        </p:par>
                        <p:par>
                          <p:cTn id="19" fill="hold">
                            <p:stCondLst>
                              <p:cond delay="53212"/>
                            </p:stCondLst>
                            <p:childTnLst>
                              <p:par>
                                <p:cTn id="20" presetID="1" presetClass="mediacall" presetSubtype="0" fill="hold" nodeType="afterEffect">
                                  <p:stCondLst>
                                    <p:cond delay="0"/>
                                  </p:stCondLst>
                                  <p:childTnLst>
                                    <p:cmd type="call" cmd="playFrom(0.0)">
                                      <p:cBhvr>
                                        <p:cTn id="21" dur="28902" fill="hold"/>
                                        <p:tgtEl>
                                          <p:spTgt spid="8"/>
                                        </p:tgtEl>
                                      </p:cBhvr>
                                    </p:cmd>
                                  </p:childTnLst>
                                </p:cTn>
                              </p:par>
                              <p:par>
                                <p:cTn id="22" presetID="22" presetClass="entr" presetSubtype="1"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up)">
                                      <p:cBhvr>
                                        <p:cTn id="24" dur="5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3000" showWhenStopped="0">
                <p:cTn id="25"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audio>
              <p:cMediaNode vol="80000" showWhenStopped="0">
                <p:cTn id="26"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bldLst>
      <p:bldP spid="2" grpId="0"/>
      <p:bldP spid="4" grpId="0"/>
      <p:bldP spid="5" grpId="0"/>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p:cNvSpPr txBox="1"/>
          <p:nvPr/>
        </p:nvSpPr>
        <p:spPr>
          <a:xfrm>
            <a:off x="2500298" y="285728"/>
            <a:ext cx="3786214" cy="707886"/>
          </a:xfrm>
          <a:prstGeom prst="rect">
            <a:avLst/>
          </a:prstGeom>
          <a:solidFill>
            <a:srgbClr val="00B050"/>
          </a:solidFill>
          <a:ln>
            <a:solidFill>
              <a:srgbClr val="0070C0"/>
            </a:solidFill>
          </a:ln>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sz="4000" b="1" dirty="0" smtClean="0">
                <a:solidFill>
                  <a:schemeClr val="bg1"/>
                </a:solidFill>
              </a:rPr>
              <a:t>Nitrogen</a:t>
            </a:r>
            <a:endParaRPr lang="en-US" sz="4000" b="1" dirty="0">
              <a:solidFill>
                <a:schemeClr val="bg1"/>
              </a:solidFill>
            </a:endParaRPr>
          </a:p>
        </p:txBody>
      </p:sp>
      <p:pic>
        <p:nvPicPr>
          <p:cNvPr id="2050" name="Picture 2" descr="C:\Users\negi\Desktop\jeevan negi class 6\source.gif"/>
          <p:cNvPicPr>
            <a:picLocks noChangeAspect="1" noChangeArrowheads="1" noCrop="1"/>
          </p:cNvPicPr>
          <p:nvPr/>
        </p:nvPicPr>
        <p:blipFill>
          <a:blip r:embed="rId3"/>
          <a:srcRect/>
          <a:stretch>
            <a:fillRect/>
          </a:stretch>
        </p:blipFill>
        <p:spPr bwMode="auto">
          <a:xfrm>
            <a:off x="5181599" y="1428736"/>
            <a:ext cx="3962401" cy="5429264"/>
          </a:xfrm>
          <a:prstGeom prst="rect">
            <a:avLst/>
          </a:prstGeom>
          <a:noFill/>
        </p:spPr>
      </p:pic>
      <p:sp>
        <p:nvSpPr>
          <p:cNvPr id="4" name="TextBox 3"/>
          <p:cNvSpPr txBox="1"/>
          <p:nvPr/>
        </p:nvSpPr>
        <p:spPr>
          <a:xfrm>
            <a:off x="428596" y="1219200"/>
            <a:ext cx="4753004" cy="4832092"/>
          </a:xfrm>
          <a:prstGeom prst="rect">
            <a:avLst/>
          </a:prstGeom>
          <a:noFill/>
        </p:spPr>
        <p:txBody>
          <a:bodyPr wrap="square" rtlCol="0">
            <a:spAutoFit/>
          </a:bodyPr>
          <a:lstStyle/>
          <a:p>
            <a:pPr algn="just"/>
            <a:r>
              <a:rPr lang="en-US" sz="2800" dirty="0" smtClean="0">
                <a:solidFill>
                  <a:schemeClr val="bg1"/>
                </a:solidFill>
              </a:rPr>
              <a:t>	In the burning candle activity did you observe that air is still present in the glass bottle even after the candle blew out? This indicates the presence of some component in the air, which does not support burning. The major part of air (which does not support burning candle) is </a:t>
            </a:r>
            <a:r>
              <a:rPr lang="en-US" sz="2800" b="1" dirty="0" smtClean="0">
                <a:solidFill>
                  <a:schemeClr val="bg1"/>
                </a:solidFill>
              </a:rPr>
              <a:t>Nitrogen.</a:t>
            </a:r>
            <a:r>
              <a:rPr lang="en-US" sz="2800" dirty="0" smtClean="0">
                <a:solidFill>
                  <a:schemeClr val="bg1"/>
                </a:solidFill>
              </a:rPr>
              <a:t> </a:t>
            </a:r>
            <a:endParaRPr lang="en-US" sz="2800" dirty="0">
              <a:solidFill>
                <a:schemeClr val="bg1"/>
              </a:solidFill>
            </a:endParaRPr>
          </a:p>
        </p:txBody>
      </p:sp>
      <p:pic>
        <p:nvPicPr>
          <p:cNvPr id="5" name="s16">
            <a:hlinkClick r:id="" action="ppaction://media"/>
          </p:cNvPr>
          <p:cNvPicPr>
            <a:picLocks noRot="1" noChangeAspect="1"/>
          </p:cNvPicPr>
          <p:nvPr>
            <a:wavAudioFile r:embed="rId1" name="s16"/>
          </p:nvPr>
        </p:nvPicPr>
        <p:blipFill>
          <a:blip r:embed="rId4"/>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302" fill="hold"/>
                                        <p:tgtEl>
                                          <p:spTgt spid="5"/>
                                        </p:tgtEl>
                                      </p:cBhvr>
                                    </p:cmd>
                                  </p:childTnLst>
                                </p:cTn>
                              </p:par>
                              <p:par>
                                <p:cTn id="7" presetID="24"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 to="" calcmode="lin" valueType="num">
                                      <p:cBhvr>
                                        <p:cTn id="9" dur="1" fill="hold"/>
                                        <p:tgtEl>
                                          <p:spTgt spid="2"/>
                                        </p:tgtEl>
                                        <p:attrNameLst>
                                          <p:attrName/>
                                        </p:attrNameLst>
                                      </p:cBhvr>
                                    </p:anim>
                                  </p:childTnLst>
                                </p:cTn>
                              </p:par>
                              <p:par>
                                <p:cTn id="10" presetID="22" presetClass="entr" presetSubtype="1" fill="hold" grpId="0" nodeType="withEffect">
                                  <p:stCondLst>
                                    <p:cond delay="250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20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13"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bldLst>
      <p:bldP spid="2" grpId="0" animBg="1"/>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pic>
        <p:nvPicPr>
          <p:cNvPr id="2050" name="Picture 2" descr="C:\Users\rsc\Documents\rwnc6s1.gif"/>
          <p:cNvPicPr>
            <a:picLocks noChangeAspect="1" noChangeArrowheads="1" noCrop="1"/>
          </p:cNvPicPr>
          <p:nvPr/>
        </p:nvPicPr>
        <p:blipFill>
          <a:blip r:embed="rId3"/>
          <a:srcRect/>
          <a:stretch>
            <a:fillRect/>
          </a:stretch>
        </p:blipFill>
        <p:spPr bwMode="auto">
          <a:xfrm>
            <a:off x="4391025" y="0"/>
            <a:ext cx="4752975" cy="6858000"/>
          </a:xfrm>
          <a:prstGeom prst="rect">
            <a:avLst/>
          </a:prstGeom>
          <a:noFill/>
        </p:spPr>
      </p:pic>
      <p:sp>
        <p:nvSpPr>
          <p:cNvPr id="3" name="Rectangle 2"/>
          <p:cNvSpPr/>
          <p:nvPr/>
        </p:nvSpPr>
        <p:spPr>
          <a:xfrm>
            <a:off x="0" y="0"/>
            <a:ext cx="4500562"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t>Do you see some shining particles moving in the beam of sunlight? what are these particles.</a:t>
            </a:r>
          </a:p>
          <a:p>
            <a:pPr algn="ctr"/>
            <a:r>
              <a:rPr lang="en-US" sz="3600" dirty="0" smtClean="0"/>
              <a:t>These are dust </a:t>
            </a:r>
            <a:r>
              <a:rPr lang="en-US" sz="3600" dirty="0" err="1" smtClean="0"/>
              <a:t>particles.the</a:t>
            </a:r>
            <a:r>
              <a:rPr lang="en-US" sz="3600" dirty="0" smtClean="0"/>
              <a:t> presence of dust particles in air varies from time to time and place to place.</a:t>
            </a:r>
            <a:endParaRPr lang="en-US" sz="3600" dirty="0"/>
          </a:p>
        </p:txBody>
      </p:sp>
      <p:pic>
        <p:nvPicPr>
          <p:cNvPr id="4" name="s17">
            <a:hlinkClick r:id="" action="ppaction://media"/>
          </p:cNvPr>
          <p:cNvPicPr>
            <a:picLocks noRot="1" noChangeAspect="1"/>
          </p:cNvPicPr>
          <p:nvPr>
            <a:wavAudioFile r:embed="rId1" name="s17"/>
          </p:nvPr>
        </p:nvPicPr>
        <p:blipFill>
          <a:blip r:embed="rId4"/>
          <a:stretch>
            <a:fillRect/>
          </a:stretch>
        </p:blipFill>
        <p:spPr>
          <a:xfrm>
            <a:off x="5214942" y="4214818"/>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666" fill="hold"/>
                                        <p:tgtEl>
                                          <p:spTgt spid="4"/>
                                        </p:tgtEl>
                                      </p:cBhvr>
                                    </p:cmd>
                                  </p:childTnLst>
                                </p:cTn>
                              </p:par>
                              <p:par>
                                <p:cTn id="7" presetID="22" presetClass="entr" presetSubtype="1"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wipe(up)">
                                      <p:cBhvr>
                                        <p:cTn id="9" dur="15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93000" showWhenStopped="0">
                <p:cTn id="10"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bldLst>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FFFF">
            <a:alpha val="65000"/>
          </a:srgbClr>
        </a:solidFill>
        <a:effectLst/>
      </p:bgPr>
    </p:bg>
    <p:spTree>
      <p:nvGrpSpPr>
        <p:cNvPr id="1" name=""/>
        <p:cNvGrpSpPr/>
        <p:nvPr/>
      </p:nvGrpSpPr>
      <p:grpSpPr>
        <a:xfrm>
          <a:off x="0" y="0"/>
          <a:ext cx="0" cy="0"/>
          <a:chOff x="0" y="0"/>
          <a:chExt cx="0" cy="0"/>
        </a:xfrm>
      </p:grpSpPr>
      <p:pic>
        <p:nvPicPr>
          <p:cNvPr id="3074" name="Picture 2" descr="C:\Users\negi\Desktop\jeevan negi class 6\phone-fire3.gif"/>
          <p:cNvPicPr>
            <a:picLocks noChangeAspect="1" noChangeArrowheads="1" noCrop="1"/>
          </p:cNvPicPr>
          <p:nvPr/>
        </p:nvPicPr>
        <p:blipFill>
          <a:blip r:embed="rId3"/>
          <a:srcRect/>
          <a:stretch>
            <a:fillRect/>
          </a:stretch>
        </p:blipFill>
        <p:spPr bwMode="auto">
          <a:xfrm>
            <a:off x="3000364" y="76200"/>
            <a:ext cx="6143636" cy="4424370"/>
          </a:xfrm>
          <a:prstGeom prst="rect">
            <a:avLst/>
          </a:prstGeom>
          <a:noFill/>
        </p:spPr>
      </p:pic>
      <p:sp>
        <p:nvSpPr>
          <p:cNvPr id="5" name="TextBox 4"/>
          <p:cNvSpPr txBox="1"/>
          <p:nvPr/>
        </p:nvSpPr>
        <p:spPr>
          <a:xfrm>
            <a:off x="214282" y="1295400"/>
            <a:ext cx="4876800" cy="5262979"/>
          </a:xfrm>
          <a:prstGeom prst="rect">
            <a:avLst/>
          </a:prstGeom>
          <a:noFill/>
        </p:spPr>
        <p:txBody>
          <a:bodyPr wrap="square" rtlCol="0">
            <a:spAutoFit/>
          </a:bodyPr>
          <a:lstStyle/>
          <a:p>
            <a:pPr algn="just"/>
            <a:r>
              <a:rPr lang="en-US" sz="2800" dirty="0" smtClean="0"/>
              <a:t>	 in a close room, if there is some material that is burning, you may have felt suffocation. This is due to excess of carbon dioxide that may be accumulating in the room, as the burning continues . Carbon dioxide makes up a small component of the air around us. Plants and animals consume oxygen for respiration and produce carbon dioxide.</a:t>
            </a:r>
            <a:endParaRPr lang="en-US" sz="2800" dirty="0"/>
          </a:p>
        </p:txBody>
      </p:sp>
      <p:sp>
        <p:nvSpPr>
          <p:cNvPr id="2" name="TextBox 1"/>
          <p:cNvSpPr txBox="1"/>
          <p:nvPr/>
        </p:nvSpPr>
        <p:spPr>
          <a:xfrm>
            <a:off x="2071670" y="457200"/>
            <a:ext cx="4429156" cy="584775"/>
          </a:xfrm>
          <a:prstGeom prst="rect">
            <a:avLst/>
          </a:prstGeom>
        </p:spPr>
        <p:style>
          <a:lnRef idx="1">
            <a:schemeClr val="accent6"/>
          </a:lnRef>
          <a:fillRef idx="3">
            <a:schemeClr val="accent6"/>
          </a:fillRef>
          <a:effectRef idx="2">
            <a:schemeClr val="accent6"/>
          </a:effectRef>
          <a:fontRef idx="minor">
            <a:schemeClr val="lt1"/>
          </a:fontRef>
        </p:style>
        <p:txBody>
          <a:bodyPr wrap="square" rtlCol="0">
            <a:spAutoFit/>
          </a:bodyPr>
          <a:lstStyle/>
          <a:p>
            <a:pPr algn="ctr"/>
            <a:r>
              <a:rPr lang="en-US" sz="3200" b="1" dirty="0" smtClean="0"/>
              <a:t>Carbon dioxide</a:t>
            </a:r>
            <a:endParaRPr lang="en-US" sz="3200" b="1" dirty="0"/>
          </a:p>
        </p:txBody>
      </p:sp>
      <p:pic>
        <p:nvPicPr>
          <p:cNvPr id="3075" name="Picture 3" descr="C:\Users\negi\Desktop\jeevan negi class 6\maxresdefault (1).jpg"/>
          <p:cNvPicPr>
            <a:picLocks noChangeAspect="1" noChangeArrowheads="1"/>
          </p:cNvPicPr>
          <p:nvPr/>
        </p:nvPicPr>
        <p:blipFill>
          <a:blip r:embed="rId4" cstate="print"/>
          <a:srcRect/>
          <a:stretch>
            <a:fillRect/>
          </a:stretch>
        </p:blipFill>
        <p:spPr bwMode="auto">
          <a:xfrm>
            <a:off x="5143504" y="3714752"/>
            <a:ext cx="4000496" cy="3143248"/>
          </a:xfrm>
          <a:prstGeom prst="rect">
            <a:avLst/>
          </a:prstGeom>
          <a:noFill/>
        </p:spPr>
      </p:pic>
      <p:pic>
        <p:nvPicPr>
          <p:cNvPr id="6" name="s18">
            <a:hlinkClick r:id="" action="ppaction://media"/>
          </p:cNvPr>
          <p:cNvPicPr>
            <a:picLocks noRot="1" noChangeAspect="1"/>
          </p:cNvPicPr>
          <p:nvPr>
            <a:wavAudioFile r:embed="rId1" name="s18"/>
          </p:nvPr>
        </p:nvPicPr>
        <p:blipFill>
          <a:blip r:embed="rId5"/>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5901" fill="hold"/>
                                        <p:tgtEl>
                                          <p:spTgt spid="6"/>
                                        </p:tgtEl>
                                      </p:cBhvr>
                                    </p:cmd>
                                  </p:childTnLst>
                                </p:cTn>
                              </p:par>
                              <p:par>
                                <p:cTn id="7" presetID="9"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dissolve">
                                      <p:cBhvr>
                                        <p:cTn id="9" dur="2000"/>
                                        <p:tgtEl>
                                          <p:spTgt spid="2"/>
                                        </p:tgtEl>
                                      </p:cBhvr>
                                    </p:animEffect>
                                  </p:childTnLst>
                                </p:cTn>
                              </p:par>
                              <p:par>
                                <p:cTn id="10" presetID="22" presetClass="entr" presetSubtype="1" fill="hold" grpId="0" nodeType="withEffect">
                                  <p:stCondLst>
                                    <p:cond delay="2500"/>
                                  </p:stCondLst>
                                  <p:childTnLst>
                                    <p:set>
                                      <p:cBhvr>
                                        <p:cTn id="11" dur="1" fill="hold">
                                          <p:stCondLst>
                                            <p:cond delay="0"/>
                                          </p:stCondLst>
                                        </p:cTn>
                                        <p:tgtEl>
                                          <p:spTgt spid="5"/>
                                        </p:tgtEl>
                                        <p:attrNameLst>
                                          <p:attrName>style.visibility</p:attrName>
                                        </p:attrNameLst>
                                      </p:cBhvr>
                                      <p:to>
                                        <p:strVal val="visible"/>
                                      </p:to>
                                    </p:set>
                                    <p:animEffect transition="in" filter="wipe(up)">
                                      <p:cBhvr>
                                        <p:cTn id="12" dur="20000"/>
                                        <p:tgtEl>
                                          <p:spTgt spid="5"/>
                                        </p:tgtEl>
                                      </p:cBhvr>
                                    </p:animEffect>
                                  </p:childTnLst>
                                </p:cTn>
                              </p:par>
                              <p:par>
                                <p:cTn id="13" presetID="10" presetClass="entr" presetSubtype="0" fill="hold" nodeType="withEffect">
                                  <p:stCondLst>
                                    <p:cond delay="44000"/>
                                  </p:stCondLst>
                                  <p:childTnLst>
                                    <p:set>
                                      <p:cBhvr>
                                        <p:cTn id="14" dur="1" fill="hold">
                                          <p:stCondLst>
                                            <p:cond delay="0"/>
                                          </p:stCondLst>
                                        </p:cTn>
                                        <p:tgtEl>
                                          <p:spTgt spid="3075"/>
                                        </p:tgtEl>
                                        <p:attrNameLst>
                                          <p:attrName>style.visibility</p:attrName>
                                        </p:attrNameLst>
                                      </p:cBhvr>
                                      <p:to>
                                        <p:strVal val="visible"/>
                                      </p:to>
                                    </p:set>
                                    <p:animEffect transition="in" filter="fade">
                                      <p:cBhvr>
                                        <p:cTn id="15" dur="1000"/>
                                        <p:tgtEl>
                                          <p:spTgt spid="307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98000" showWhenStopped="0">
                <p:cTn id="16"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bldLst>
      <p:bldP spid="5" grpId="0"/>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5">
            <a:alpha val="66000"/>
          </a:schemeClr>
        </a:solidFill>
        <a:effectLst/>
      </p:bgPr>
    </p:bg>
    <p:spTree>
      <p:nvGrpSpPr>
        <p:cNvPr id="1" name=""/>
        <p:cNvGrpSpPr/>
        <p:nvPr/>
      </p:nvGrpSpPr>
      <p:grpSpPr>
        <a:xfrm>
          <a:off x="0" y="0"/>
          <a:ext cx="0" cy="0"/>
          <a:chOff x="0" y="0"/>
          <a:chExt cx="0" cy="0"/>
        </a:xfrm>
      </p:grpSpPr>
      <p:pic>
        <p:nvPicPr>
          <p:cNvPr id="5122" name="Picture 2" descr="C:\Users\negi\Desktop\jeevan negi class 6\AntiqueClutteredGuppy-size_restricted.gif"/>
          <p:cNvPicPr>
            <a:picLocks noChangeAspect="1" noChangeArrowheads="1" noCrop="1"/>
          </p:cNvPicPr>
          <p:nvPr/>
        </p:nvPicPr>
        <p:blipFill>
          <a:blip r:embed="rId3"/>
          <a:srcRect/>
          <a:stretch>
            <a:fillRect/>
          </a:stretch>
        </p:blipFill>
        <p:spPr bwMode="auto">
          <a:xfrm>
            <a:off x="4071934" y="500042"/>
            <a:ext cx="4829182" cy="6000792"/>
          </a:xfrm>
          <a:prstGeom prst="rect">
            <a:avLst/>
          </a:prstGeom>
          <a:noFill/>
        </p:spPr>
      </p:pic>
      <p:sp>
        <p:nvSpPr>
          <p:cNvPr id="4" name="TextBox 3"/>
          <p:cNvSpPr txBox="1"/>
          <p:nvPr/>
        </p:nvSpPr>
        <p:spPr>
          <a:xfrm>
            <a:off x="1214414" y="571480"/>
            <a:ext cx="4533904" cy="707886"/>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en-US" sz="4000" b="1" dirty="0" smtClean="0"/>
              <a:t>Water vapour</a:t>
            </a:r>
          </a:p>
        </p:txBody>
      </p:sp>
      <p:sp>
        <p:nvSpPr>
          <p:cNvPr id="5" name="TextBox 4"/>
          <p:cNvSpPr txBox="1"/>
          <p:nvPr/>
        </p:nvSpPr>
        <p:spPr>
          <a:xfrm>
            <a:off x="304800" y="1524000"/>
            <a:ext cx="3695696" cy="4247317"/>
          </a:xfrm>
          <a:prstGeom prst="rect">
            <a:avLst/>
          </a:prstGeom>
          <a:noFill/>
        </p:spPr>
        <p:txBody>
          <a:bodyPr wrap="square" rtlCol="0">
            <a:spAutoFit/>
          </a:bodyPr>
          <a:lstStyle/>
          <a:p>
            <a:pPr algn="just"/>
            <a:r>
              <a:rPr lang="en-US" sz="3000" b="1" dirty="0" smtClean="0"/>
              <a:t>	When air comes in contact with a cool surface, it condenses and drops of water appear on the cooled surface. The presence of water vapour  in air is important for the water cycle in nature.</a:t>
            </a:r>
          </a:p>
        </p:txBody>
      </p:sp>
      <p:pic>
        <p:nvPicPr>
          <p:cNvPr id="6" name="s19">
            <a:hlinkClick r:id="" action="ppaction://media"/>
          </p:cNvPr>
          <p:cNvPicPr>
            <a:picLocks noRot="1" noChangeAspect="1"/>
          </p:cNvPicPr>
          <p:nvPr>
            <a:wavAudioFile r:embed="rId1" name="s19"/>
          </p:nvPr>
        </p:nvPicPr>
        <p:blipFill>
          <a:blip r:embed="rId4"/>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031" fill="hold"/>
                                        <p:tgtEl>
                                          <p:spTgt spid="6"/>
                                        </p:tgtEl>
                                      </p:cBhvr>
                                    </p:cmd>
                                  </p:childTnLst>
                                </p:cTn>
                              </p:par>
                              <p:par>
                                <p:cTn id="7" presetID="9"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dissolve">
                                      <p:cBhvr>
                                        <p:cTn id="9" dur="500"/>
                                        <p:tgtEl>
                                          <p:spTgt spid="4"/>
                                        </p:tgtEl>
                                      </p:cBhvr>
                                    </p:animEffect>
                                  </p:childTnLst>
                                </p:cTn>
                              </p:par>
                              <p:par>
                                <p:cTn id="10" presetID="22" presetClass="entr" presetSubtype="1" fill="hold" grpId="0" nodeType="withEffect">
                                  <p:stCondLst>
                                    <p:cond delay="2000"/>
                                  </p:stCondLst>
                                  <p:childTnLst>
                                    <p:set>
                                      <p:cBhvr>
                                        <p:cTn id="11" dur="1" fill="hold">
                                          <p:stCondLst>
                                            <p:cond delay="0"/>
                                          </p:stCondLst>
                                        </p:cTn>
                                        <p:tgtEl>
                                          <p:spTgt spid="5"/>
                                        </p:tgtEl>
                                        <p:attrNameLst>
                                          <p:attrName>style.visibility</p:attrName>
                                        </p:attrNameLst>
                                      </p:cBhvr>
                                      <p:to>
                                        <p:strVal val="visible"/>
                                      </p:to>
                                    </p:set>
                                    <p:animEffect transition="in" filter="wipe(up)">
                                      <p:cBhvr>
                                        <p:cTn id="12" dur="20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13"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bldLst>
      <p:bldP spid="4" grpId="0" animBg="1"/>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p:cNvPicPr>
            <a:picLocks noChangeAspect="1" noChangeArrowheads="1"/>
          </p:cNvPicPr>
          <p:nvPr/>
        </p:nvPicPr>
        <p:blipFill>
          <a:blip r:embed="rId3">
            <a:lum bright="-16000" contrast="7000"/>
          </a:blip>
          <a:srcRect/>
          <a:stretch>
            <a:fillRect/>
          </a:stretch>
        </p:blipFill>
        <p:spPr bwMode="auto">
          <a:xfrm>
            <a:off x="28575" y="0"/>
            <a:ext cx="9115425" cy="6810375"/>
          </a:xfrm>
          <a:prstGeom prst="rect">
            <a:avLst/>
          </a:prstGeom>
          <a:noFill/>
          <a:ln w="9525">
            <a:noFill/>
            <a:miter lim="800000"/>
            <a:headEnd/>
            <a:tailEnd/>
          </a:ln>
          <a:effectLst/>
        </p:spPr>
      </p:pic>
      <p:pic>
        <p:nvPicPr>
          <p:cNvPr id="10" name="Picture 2" descr="C:\Users\negi\Desktop\Screenshot_20190726_110028.jpg"/>
          <p:cNvPicPr>
            <a:picLocks noChangeAspect="1" noChangeArrowheads="1"/>
          </p:cNvPicPr>
          <p:nvPr/>
        </p:nvPicPr>
        <p:blipFill>
          <a:blip r:embed="rId4"/>
          <a:srcRect l="23119" t="19536" r="15006" b="684"/>
          <a:stretch>
            <a:fillRect/>
          </a:stretch>
        </p:blipFill>
        <p:spPr bwMode="auto">
          <a:xfrm>
            <a:off x="285720" y="214290"/>
            <a:ext cx="2500330" cy="2263831"/>
          </a:xfrm>
          <a:prstGeom prst="rect">
            <a:avLst/>
          </a:prstGeom>
          <a:noFill/>
        </p:spPr>
      </p:pic>
      <p:sp>
        <p:nvSpPr>
          <p:cNvPr id="14" name="Rectangle 13"/>
          <p:cNvSpPr/>
          <p:nvPr/>
        </p:nvSpPr>
        <p:spPr>
          <a:xfrm>
            <a:off x="1357290" y="4071942"/>
            <a:ext cx="5929354" cy="1384995"/>
          </a:xfrm>
          <a:prstGeom prst="rect">
            <a:avLst/>
          </a:prstGeom>
          <a:noFill/>
        </p:spPr>
        <p:txBody>
          <a:bodyPr wrap="square">
            <a:spAutoFit/>
          </a:bodyPr>
          <a:lstStyle/>
          <a:p>
            <a:pPr algn="ctr"/>
            <a:r>
              <a:rPr lang="en-US" sz="2800" b="1" dirty="0" smtClean="0">
                <a:ln w="18000">
                  <a:solidFill>
                    <a:schemeClr val="accent2">
                      <a:satMod val="140000"/>
                    </a:schemeClr>
                  </a:solidFill>
                  <a:prstDash val="solid"/>
                  <a:miter lim="800000"/>
                </a:ln>
                <a:solidFill>
                  <a:srgbClr val="FFFF00"/>
                </a:solidFill>
                <a:effectLst>
                  <a:outerShdw blurRad="25500" dist="23000" dir="7020000" algn="tl">
                    <a:srgbClr val="000000">
                      <a:alpha val="50000"/>
                    </a:srgbClr>
                  </a:outerShdw>
                </a:effectLst>
              </a:rPr>
              <a:t>SOUND RECORDED BY :-</a:t>
            </a:r>
          </a:p>
          <a:p>
            <a:pPr algn="ctr"/>
            <a:r>
              <a:rPr lang="en-US" sz="2800" b="1" dirty="0" err="1" smtClean="0">
                <a:ln w="18000">
                  <a:solidFill>
                    <a:schemeClr val="accent2">
                      <a:satMod val="140000"/>
                    </a:schemeClr>
                  </a:solidFill>
                  <a:prstDash val="solid"/>
                  <a:miter lim="800000"/>
                </a:ln>
                <a:solidFill>
                  <a:srgbClr val="FFFF00"/>
                </a:solidFill>
                <a:effectLst>
                  <a:outerShdw blurRad="25500" dist="23000" dir="7020000" algn="tl">
                    <a:srgbClr val="000000">
                      <a:alpha val="50000"/>
                    </a:srgbClr>
                  </a:outerShdw>
                </a:effectLst>
              </a:rPr>
              <a:t>Rashmi</a:t>
            </a:r>
            <a:r>
              <a:rPr lang="en-US" sz="2800" b="1" dirty="0" smtClean="0">
                <a:ln w="18000">
                  <a:solidFill>
                    <a:schemeClr val="accent2">
                      <a:satMod val="140000"/>
                    </a:schemeClr>
                  </a:solidFill>
                  <a:prstDash val="solid"/>
                  <a:miter lim="800000"/>
                </a:ln>
                <a:solidFill>
                  <a:srgbClr val="FFFF00"/>
                </a:solidFill>
                <a:effectLst>
                  <a:outerShdw blurRad="25500" dist="23000" dir="7020000" algn="tl">
                    <a:srgbClr val="000000">
                      <a:alpha val="50000"/>
                    </a:srgbClr>
                  </a:outerShdw>
                </a:effectLst>
              </a:rPr>
              <a:t> Chandra</a:t>
            </a:r>
          </a:p>
          <a:p>
            <a:pPr marL="342900" indent="-342900" algn="ctr"/>
            <a:r>
              <a:rPr lang="en-US" sz="2800" b="1" dirty="0" smtClean="0">
                <a:ln w="18000">
                  <a:solidFill>
                    <a:schemeClr val="accent2">
                      <a:satMod val="140000"/>
                    </a:schemeClr>
                  </a:solidFill>
                  <a:prstDash val="solid"/>
                  <a:miter lim="800000"/>
                </a:ln>
                <a:solidFill>
                  <a:srgbClr val="FFFF00"/>
                </a:solidFill>
                <a:effectLst>
                  <a:outerShdw blurRad="25500" dist="23000" dir="7020000" algn="tl">
                    <a:srgbClr val="000000">
                      <a:alpha val="50000"/>
                    </a:srgbClr>
                  </a:outerShdw>
                </a:effectLst>
              </a:rPr>
              <a:t>GMPS </a:t>
            </a:r>
            <a:r>
              <a:rPr lang="en-US" sz="2800" b="1" dirty="0" err="1" smtClean="0">
                <a:ln w="18000">
                  <a:solidFill>
                    <a:schemeClr val="accent2">
                      <a:satMod val="140000"/>
                    </a:schemeClr>
                  </a:solidFill>
                  <a:prstDash val="solid"/>
                  <a:miter lim="800000"/>
                </a:ln>
                <a:solidFill>
                  <a:srgbClr val="FFFF00"/>
                </a:solidFill>
                <a:effectLst>
                  <a:outerShdw blurRad="25500" dist="23000" dir="7020000" algn="tl">
                    <a:srgbClr val="000000">
                      <a:alpha val="50000"/>
                    </a:srgbClr>
                  </a:outerShdw>
                </a:effectLst>
              </a:rPr>
              <a:t>kunwarpur</a:t>
            </a:r>
            <a:r>
              <a:rPr lang="en-US" sz="2800" b="1" dirty="0" smtClean="0">
                <a:ln w="18000">
                  <a:solidFill>
                    <a:schemeClr val="accent2">
                      <a:satMod val="140000"/>
                    </a:schemeClr>
                  </a:solidFill>
                  <a:prstDash val="solid"/>
                  <a:miter lim="800000"/>
                </a:ln>
                <a:solidFill>
                  <a:srgbClr val="FFFF00"/>
                </a:solidFill>
                <a:effectLst>
                  <a:outerShdw blurRad="25500" dist="23000" dir="7020000" algn="tl">
                    <a:srgbClr val="000000">
                      <a:alpha val="50000"/>
                    </a:srgbClr>
                  </a:outerShdw>
                </a:effectLst>
              </a:rPr>
              <a:t> </a:t>
            </a:r>
            <a:r>
              <a:rPr lang="en-US" sz="2800" b="1" dirty="0" err="1" smtClean="0">
                <a:ln w="18000">
                  <a:solidFill>
                    <a:schemeClr val="accent2">
                      <a:satMod val="140000"/>
                    </a:schemeClr>
                  </a:solidFill>
                  <a:prstDash val="solid"/>
                  <a:miter lim="800000"/>
                </a:ln>
                <a:solidFill>
                  <a:srgbClr val="FFFF00"/>
                </a:solidFill>
                <a:effectLst>
                  <a:outerShdw blurRad="25500" dist="23000" dir="7020000" algn="tl">
                    <a:srgbClr val="000000">
                      <a:alpha val="50000"/>
                    </a:srgbClr>
                  </a:outerShdw>
                </a:effectLst>
              </a:rPr>
              <a:t>sisaiya</a:t>
            </a:r>
            <a:r>
              <a:rPr lang="en-US" sz="2800" b="1" dirty="0" smtClean="0">
                <a:ln w="18000">
                  <a:solidFill>
                    <a:schemeClr val="accent2">
                      <a:satMod val="140000"/>
                    </a:schemeClr>
                  </a:solidFill>
                  <a:prstDash val="solid"/>
                  <a:miter lim="800000"/>
                </a:ln>
                <a:solidFill>
                  <a:srgbClr val="FFFF00"/>
                </a:solidFill>
                <a:effectLst>
                  <a:outerShdw blurRad="25500" dist="23000" dir="7020000" algn="tl">
                    <a:srgbClr val="000000">
                      <a:alpha val="50000"/>
                    </a:srgbClr>
                  </a:outerShdw>
                </a:effectLst>
              </a:rPr>
              <a:t>, </a:t>
            </a:r>
            <a:r>
              <a:rPr lang="en-US" sz="2800" b="1" dirty="0" err="1" smtClean="0">
                <a:ln w="18000">
                  <a:solidFill>
                    <a:schemeClr val="accent2">
                      <a:satMod val="140000"/>
                    </a:schemeClr>
                  </a:solidFill>
                  <a:prstDash val="solid"/>
                  <a:miter lim="800000"/>
                </a:ln>
                <a:solidFill>
                  <a:srgbClr val="FFFF00"/>
                </a:solidFill>
                <a:effectLst>
                  <a:outerShdw blurRad="25500" dist="23000" dir="7020000" algn="tl">
                    <a:srgbClr val="000000">
                      <a:alpha val="50000"/>
                    </a:srgbClr>
                  </a:outerShdw>
                </a:effectLst>
              </a:rPr>
              <a:t>sitarganj</a:t>
            </a:r>
            <a:endParaRPr lang="en-US" sz="2800" b="1" dirty="0">
              <a:ln w="18000">
                <a:solidFill>
                  <a:schemeClr val="accent2">
                    <a:satMod val="140000"/>
                  </a:schemeClr>
                </a:solidFill>
                <a:prstDash val="solid"/>
                <a:miter lim="800000"/>
              </a:ln>
              <a:solidFill>
                <a:srgbClr val="FFFF00"/>
              </a:solidFill>
              <a:effectLst>
                <a:outerShdw blurRad="25500" dist="23000" dir="7020000" algn="tl">
                  <a:srgbClr val="000000">
                    <a:alpha val="50000"/>
                  </a:srgbClr>
                </a:outerShdw>
              </a:effectLst>
            </a:endParaRPr>
          </a:p>
        </p:txBody>
      </p:sp>
      <p:sp>
        <p:nvSpPr>
          <p:cNvPr id="20" name="Rectangle 19"/>
          <p:cNvSpPr/>
          <p:nvPr/>
        </p:nvSpPr>
        <p:spPr>
          <a:xfrm>
            <a:off x="3500430" y="214290"/>
            <a:ext cx="4929222" cy="584775"/>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200" b="1" cap="none" spc="50" dirty="0" smtClean="0">
                <a:ln w="11430"/>
                <a:gradFill>
                  <a:gsLst>
                    <a:gs pos="25000">
                      <a:schemeClr val="accent2">
                        <a:satMod val="155000"/>
                      </a:schemeClr>
                    </a:gs>
                    <a:gs pos="100000">
                      <a:schemeClr val="accent2">
                        <a:shade val="45000"/>
                        <a:satMod val="165000"/>
                      </a:schemeClr>
                    </a:gs>
                  </a:gsLst>
                  <a:lin ang="5400000"/>
                </a:gradFill>
                <a:effectLst>
                  <a:glow rad="228600">
                    <a:srgbClr val="DDF024"/>
                  </a:glow>
                  <a:outerShdw blurRad="76200" dist="50800" dir="5400000" algn="tl" rotWithShape="0">
                    <a:srgbClr val="000000">
                      <a:alpha val="65000"/>
                    </a:srgbClr>
                  </a:outerShdw>
                </a:effectLst>
              </a:rPr>
              <a:t>PRESENTED BY</a:t>
            </a:r>
            <a:endParaRPr lang="en-US" sz="3200" b="1" cap="none" spc="50" dirty="0">
              <a:ln w="11430"/>
              <a:gradFill>
                <a:gsLst>
                  <a:gs pos="25000">
                    <a:schemeClr val="accent2">
                      <a:satMod val="155000"/>
                    </a:schemeClr>
                  </a:gs>
                  <a:gs pos="100000">
                    <a:schemeClr val="accent2">
                      <a:shade val="45000"/>
                      <a:satMod val="165000"/>
                    </a:schemeClr>
                  </a:gs>
                </a:gsLst>
                <a:lin ang="5400000"/>
              </a:gradFill>
              <a:effectLst>
                <a:glow rad="228600">
                  <a:srgbClr val="DDF024"/>
                </a:glow>
                <a:outerShdw blurRad="76200" dist="50800" dir="5400000" algn="tl" rotWithShape="0">
                  <a:srgbClr val="000000">
                    <a:alpha val="65000"/>
                  </a:srgbClr>
                </a:outerShdw>
              </a:effectLst>
            </a:endParaRPr>
          </a:p>
        </p:txBody>
      </p:sp>
      <p:sp>
        <p:nvSpPr>
          <p:cNvPr id="21" name="Rectangle 20"/>
          <p:cNvSpPr/>
          <p:nvPr/>
        </p:nvSpPr>
        <p:spPr>
          <a:xfrm>
            <a:off x="3862374" y="642918"/>
            <a:ext cx="4067212" cy="707886"/>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000" b="1" spc="50" dirty="0" err="1" smtClean="0">
                <a:ln w="11430"/>
                <a:solidFill>
                  <a:schemeClr val="bg1"/>
                </a:solidFill>
                <a:effectLst>
                  <a:glow rad="228600">
                    <a:srgbClr val="FC0819"/>
                  </a:glow>
                  <a:outerShdw blurRad="76200" dist="50800" dir="5400000" algn="tl" rotWithShape="0">
                    <a:srgbClr val="000000">
                      <a:alpha val="65000"/>
                    </a:srgbClr>
                  </a:outerShdw>
                </a:effectLst>
              </a:rPr>
              <a:t>Jeevan</a:t>
            </a:r>
            <a:r>
              <a:rPr lang="en-US" sz="4000" b="1" spc="50" dirty="0" smtClean="0">
                <a:ln w="11430"/>
                <a:solidFill>
                  <a:schemeClr val="bg1"/>
                </a:solidFill>
                <a:effectLst>
                  <a:glow rad="228600">
                    <a:srgbClr val="FC0819"/>
                  </a:glow>
                  <a:outerShdw blurRad="76200" dist="50800" dir="5400000" algn="tl" rotWithShape="0">
                    <a:srgbClr val="000000">
                      <a:alpha val="65000"/>
                    </a:srgbClr>
                  </a:outerShdw>
                </a:effectLst>
              </a:rPr>
              <a:t> Singh </a:t>
            </a:r>
            <a:r>
              <a:rPr lang="en-US" sz="4000" b="1" spc="50" dirty="0" err="1" smtClean="0">
                <a:ln w="11430"/>
                <a:solidFill>
                  <a:schemeClr val="bg1"/>
                </a:solidFill>
                <a:effectLst>
                  <a:glow rad="228600">
                    <a:srgbClr val="FC0819"/>
                  </a:glow>
                  <a:outerShdw blurRad="76200" dist="50800" dir="5400000" algn="tl" rotWithShape="0">
                    <a:srgbClr val="000000">
                      <a:alpha val="65000"/>
                    </a:srgbClr>
                  </a:outerShdw>
                </a:effectLst>
              </a:rPr>
              <a:t>Negi</a:t>
            </a:r>
            <a:endParaRPr lang="en-US" sz="4000" b="1" spc="50" dirty="0" smtClean="0">
              <a:ln w="11430"/>
              <a:solidFill>
                <a:schemeClr val="bg1"/>
              </a:solidFill>
              <a:effectLst>
                <a:glow rad="228600">
                  <a:srgbClr val="FC0819"/>
                </a:glow>
                <a:outerShdw blurRad="76200" dist="50800" dir="5400000" algn="tl" rotWithShape="0">
                  <a:srgbClr val="000000">
                    <a:alpha val="65000"/>
                  </a:srgbClr>
                </a:outerShdw>
              </a:effectLst>
            </a:endParaRPr>
          </a:p>
        </p:txBody>
      </p:sp>
      <p:sp>
        <p:nvSpPr>
          <p:cNvPr id="22" name="Rectangle 21"/>
          <p:cNvSpPr/>
          <p:nvPr/>
        </p:nvSpPr>
        <p:spPr>
          <a:xfrm>
            <a:off x="4724284" y="1262706"/>
            <a:ext cx="2633798" cy="52322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00" b="1" spc="50" dirty="0" err="1" smtClean="0">
                <a:ln w="11430"/>
                <a:gradFill>
                  <a:gsLst>
                    <a:gs pos="25000">
                      <a:schemeClr val="accent2">
                        <a:satMod val="155000"/>
                      </a:schemeClr>
                    </a:gs>
                    <a:gs pos="100000">
                      <a:schemeClr val="accent2">
                        <a:shade val="45000"/>
                        <a:satMod val="165000"/>
                      </a:schemeClr>
                    </a:gs>
                  </a:gsLst>
                  <a:lin ang="5400000"/>
                </a:gradFill>
                <a:effectLst>
                  <a:glow rad="228600">
                    <a:srgbClr val="F7FA6A"/>
                  </a:glow>
                  <a:outerShdw blurRad="76200" dist="50800" dir="5400000" algn="tl" rotWithShape="0">
                    <a:srgbClr val="000000">
                      <a:alpha val="65000"/>
                    </a:srgbClr>
                  </a:outerShdw>
                </a:effectLst>
              </a:rPr>
              <a:t>Asstant</a:t>
            </a:r>
            <a:r>
              <a:rPr lang="en-US" sz="2800" b="1" spc="50" dirty="0" smtClean="0">
                <a:ln w="11430"/>
                <a:gradFill>
                  <a:gsLst>
                    <a:gs pos="25000">
                      <a:schemeClr val="accent2">
                        <a:satMod val="155000"/>
                      </a:schemeClr>
                    </a:gs>
                    <a:gs pos="100000">
                      <a:schemeClr val="accent2">
                        <a:shade val="45000"/>
                        <a:satMod val="165000"/>
                      </a:schemeClr>
                    </a:gs>
                  </a:gsLst>
                  <a:lin ang="5400000"/>
                </a:gradFill>
                <a:effectLst>
                  <a:glow rad="228600">
                    <a:srgbClr val="F7FA6A"/>
                  </a:glow>
                  <a:outerShdw blurRad="76200" dist="50800" dir="5400000" algn="tl" rotWithShape="0">
                    <a:srgbClr val="000000">
                      <a:alpha val="65000"/>
                    </a:srgbClr>
                  </a:outerShdw>
                </a:effectLst>
              </a:rPr>
              <a:t> Teacher</a:t>
            </a:r>
            <a:endParaRPr lang="en-US" sz="2800" b="1" cap="none" spc="50" dirty="0">
              <a:ln w="11430"/>
              <a:gradFill>
                <a:gsLst>
                  <a:gs pos="25000">
                    <a:schemeClr val="accent2">
                      <a:satMod val="155000"/>
                    </a:schemeClr>
                  </a:gs>
                  <a:gs pos="100000">
                    <a:schemeClr val="accent2">
                      <a:shade val="45000"/>
                      <a:satMod val="165000"/>
                    </a:schemeClr>
                  </a:gs>
                </a:gsLst>
                <a:lin ang="5400000"/>
              </a:gradFill>
              <a:effectLst>
                <a:glow rad="228600">
                  <a:srgbClr val="F7FA6A"/>
                </a:glow>
                <a:outerShdw blurRad="76200" dist="50800" dir="5400000" algn="tl" rotWithShape="0">
                  <a:srgbClr val="000000">
                    <a:alpha val="65000"/>
                  </a:srgbClr>
                </a:outerShdw>
              </a:effectLst>
            </a:endParaRPr>
          </a:p>
        </p:txBody>
      </p:sp>
      <p:sp>
        <p:nvSpPr>
          <p:cNvPr id="23" name="Rectangle 22"/>
          <p:cNvSpPr/>
          <p:nvPr/>
        </p:nvSpPr>
        <p:spPr>
          <a:xfrm>
            <a:off x="3438276" y="1714488"/>
            <a:ext cx="5420004" cy="954107"/>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00" b="1" cap="none" spc="50" dirty="0" smtClean="0">
                <a:ln w="11430"/>
                <a:solidFill>
                  <a:srgbClr val="009900"/>
                </a:solidFill>
                <a:effectLst>
                  <a:glow rad="228600">
                    <a:srgbClr val="FFFDFB"/>
                  </a:glow>
                  <a:outerShdw blurRad="76200" dist="50800" dir="5400000" algn="tl" rotWithShape="0">
                    <a:srgbClr val="000000">
                      <a:alpha val="65000"/>
                    </a:srgbClr>
                  </a:outerShdw>
                </a:effectLst>
              </a:rPr>
              <a:t>G. </a:t>
            </a:r>
            <a:r>
              <a:rPr lang="en-US" sz="2800" b="1" spc="50" dirty="0" smtClean="0">
                <a:ln w="11430"/>
                <a:solidFill>
                  <a:srgbClr val="009900"/>
                </a:solidFill>
                <a:effectLst>
                  <a:glow rad="228600">
                    <a:srgbClr val="FFFDFB"/>
                  </a:glow>
                  <a:outerShdw blurRad="76200" dist="50800" dir="5400000" algn="tl" rotWithShape="0">
                    <a:srgbClr val="000000">
                      <a:alpha val="65000"/>
                    </a:srgbClr>
                  </a:outerShdw>
                </a:effectLst>
              </a:rPr>
              <a:t>P. S. </a:t>
            </a:r>
            <a:r>
              <a:rPr lang="en-US" sz="2800" b="1" spc="50" dirty="0" err="1" smtClean="0">
                <a:ln w="11430"/>
                <a:solidFill>
                  <a:srgbClr val="009900"/>
                </a:solidFill>
                <a:effectLst>
                  <a:glow rad="228600">
                    <a:srgbClr val="FFFDFB"/>
                  </a:glow>
                  <a:outerShdw blurRad="76200" dist="50800" dir="5400000" algn="tl" rotWithShape="0">
                    <a:srgbClr val="000000">
                      <a:alpha val="65000"/>
                    </a:srgbClr>
                  </a:outerShdw>
                </a:effectLst>
              </a:rPr>
              <a:t>Baigul</a:t>
            </a:r>
            <a:r>
              <a:rPr lang="en-US" sz="2800" b="1" spc="50" dirty="0" smtClean="0">
                <a:ln w="11430"/>
                <a:solidFill>
                  <a:srgbClr val="009900"/>
                </a:solidFill>
                <a:effectLst>
                  <a:glow rad="228600">
                    <a:srgbClr val="FFFDFB"/>
                  </a:glow>
                  <a:outerShdw blurRad="76200" dist="50800" dir="5400000" algn="tl" rotWithShape="0">
                    <a:srgbClr val="000000">
                      <a:alpha val="65000"/>
                    </a:srgbClr>
                  </a:outerShdw>
                </a:effectLst>
              </a:rPr>
              <a:t> Dam </a:t>
            </a:r>
            <a:r>
              <a:rPr lang="en-US" sz="2800" b="1" spc="50" dirty="0" err="1" smtClean="0">
                <a:ln w="11430"/>
                <a:solidFill>
                  <a:srgbClr val="009900"/>
                </a:solidFill>
                <a:effectLst>
                  <a:glow rad="228600">
                    <a:srgbClr val="FFFDFB"/>
                  </a:glow>
                  <a:outerShdw blurRad="76200" dist="50800" dir="5400000" algn="tl" rotWithShape="0">
                    <a:srgbClr val="000000">
                      <a:alpha val="65000"/>
                    </a:srgbClr>
                  </a:outerShdw>
                </a:effectLst>
              </a:rPr>
              <a:t>khatta</a:t>
            </a:r>
            <a:r>
              <a:rPr lang="en-US" sz="2800" b="1" spc="50" dirty="0" smtClean="0">
                <a:ln w="11430"/>
                <a:solidFill>
                  <a:srgbClr val="009900"/>
                </a:solidFill>
                <a:effectLst>
                  <a:glow rad="228600">
                    <a:srgbClr val="FFFDFB"/>
                  </a:glow>
                  <a:outerShdw blurRad="76200" dist="50800" dir="5400000" algn="tl" rotWithShape="0">
                    <a:srgbClr val="000000">
                      <a:alpha val="65000"/>
                    </a:srgbClr>
                  </a:outerShdw>
                </a:effectLst>
              </a:rPr>
              <a:t> </a:t>
            </a:r>
            <a:r>
              <a:rPr lang="en-US" sz="2800" b="1" cap="none" spc="50" dirty="0" err="1" smtClean="0">
                <a:ln w="11430"/>
                <a:solidFill>
                  <a:srgbClr val="009900"/>
                </a:solidFill>
                <a:effectLst>
                  <a:glow rad="228600">
                    <a:srgbClr val="FFFDFB"/>
                  </a:glow>
                  <a:outerShdw blurRad="76200" dist="50800" dir="5400000" algn="tl" rotWithShape="0">
                    <a:srgbClr val="000000">
                      <a:alpha val="65000"/>
                    </a:srgbClr>
                  </a:outerShdw>
                </a:effectLst>
              </a:rPr>
              <a:t>Sitarganj</a:t>
            </a:r>
            <a:endParaRPr lang="en-US" sz="2800" b="1" cap="none" spc="50" dirty="0">
              <a:ln w="11430"/>
              <a:solidFill>
                <a:srgbClr val="009900"/>
              </a:solidFill>
              <a:effectLst>
                <a:glow rad="228600">
                  <a:srgbClr val="FFFDFB"/>
                </a:glow>
                <a:outerShdw blurRad="76200" dist="50800" dir="5400000" algn="tl" rotWithShape="0">
                  <a:srgbClr val="000000">
                    <a:alpha val="65000"/>
                  </a:srgbClr>
                </a:outerShdw>
              </a:effectLst>
            </a:endParaRPr>
          </a:p>
        </p:txBody>
      </p:sp>
      <p:pic>
        <p:nvPicPr>
          <p:cNvPr id="9" name="s2">
            <a:hlinkClick r:id="" action="ppaction://media"/>
          </p:cNvPr>
          <p:cNvPicPr>
            <a:picLocks noRot="1" noChangeAspect="1"/>
          </p:cNvPicPr>
          <p:nvPr>
            <a:wavAudioFile r:embed="rId1" name="s2"/>
          </p:nvPr>
        </p:nvPicPr>
        <p:blipFill>
          <a:blip r:embed="rId5"/>
          <a:stretch>
            <a:fillRect/>
          </a:stretch>
        </p:blipFill>
        <p:spPr>
          <a:xfrm>
            <a:off x="4419600" y="3276600"/>
            <a:ext cx="304800" cy="304800"/>
          </a:xfrm>
          <a:prstGeom prst="rect">
            <a:avLst/>
          </a:prstGeom>
        </p:spPr>
      </p:pic>
      <p:sp>
        <p:nvSpPr>
          <p:cNvPr id="11" name="Rectangle 10"/>
          <p:cNvSpPr/>
          <p:nvPr/>
        </p:nvSpPr>
        <p:spPr>
          <a:xfrm>
            <a:off x="1000100" y="5500702"/>
            <a:ext cx="7500990" cy="1077218"/>
          </a:xfrm>
          <a:prstGeom prst="rect">
            <a:avLst/>
          </a:prstGeom>
          <a:noFill/>
        </p:spPr>
        <p:txBody>
          <a:bodyPr wrap="square">
            <a:spAutoFit/>
          </a:bodyPr>
          <a:lstStyle/>
          <a:p>
            <a:pPr algn="ctr"/>
            <a:r>
              <a:rPr lang="en-US" sz="32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Edited By :- </a:t>
            </a:r>
            <a:r>
              <a:rPr lang="en-US" sz="3200"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Jeevan</a:t>
            </a:r>
            <a:r>
              <a:rPr lang="en-US" sz="32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Singh </a:t>
            </a:r>
            <a:r>
              <a:rPr lang="en-US" sz="3200"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Negi</a:t>
            </a:r>
            <a:endParaRPr lang="en-US" sz="32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a:p>
            <a:pPr algn="ctr"/>
            <a:r>
              <a:rPr lang="en-US" sz="32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GPS </a:t>
            </a:r>
            <a:r>
              <a:rPr lang="en-US" sz="3200"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Baiguldam</a:t>
            </a:r>
            <a:r>
              <a:rPr lang="en-US" sz="32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r>
              <a:rPr lang="en-US" sz="3200"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Khatta</a:t>
            </a:r>
            <a:r>
              <a:rPr lang="en-US" sz="32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r>
              <a:rPr lang="en-US" sz="3200"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sitarganj</a:t>
            </a:r>
            <a:endParaRPr lang="en-US" sz="32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201" fill="hold"/>
                                        <p:tgtEl>
                                          <p:spTgt spid="9"/>
                                        </p:tgtEl>
                                      </p:cBhvr>
                                    </p:cmd>
                                  </p:childTnLst>
                                </p:cTn>
                              </p:par>
                              <p:par>
                                <p:cTn id="7" presetID="10"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animEffect transition="in" filter="fade">
                                      <p:cBhvr>
                                        <p:cTn id="9" dur="500"/>
                                        <p:tgtEl>
                                          <p:spTgt spid="17"/>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left)">
                                      <p:cBhvr>
                                        <p:cTn id="12" dur="3000"/>
                                        <p:tgtEl>
                                          <p:spTgt spid="20"/>
                                        </p:tgtEl>
                                      </p:cBhvr>
                                    </p:animEffect>
                                  </p:childTnLst>
                                </p:cTn>
                              </p:par>
                              <p:par>
                                <p:cTn id="13" presetID="2" presetClass="entr" presetSubtype="2" fill="hold" grpId="0" nodeType="withEffect">
                                  <p:stCondLst>
                                    <p:cond delay="200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1000" fill="hold"/>
                                        <p:tgtEl>
                                          <p:spTgt spid="21"/>
                                        </p:tgtEl>
                                        <p:attrNameLst>
                                          <p:attrName>ppt_x</p:attrName>
                                        </p:attrNameLst>
                                      </p:cBhvr>
                                      <p:tavLst>
                                        <p:tav tm="0">
                                          <p:val>
                                            <p:strVal val="1+#ppt_w/2"/>
                                          </p:val>
                                        </p:tav>
                                        <p:tav tm="100000">
                                          <p:val>
                                            <p:strVal val="#ppt_x"/>
                                          </p:val>
                                        </p:tav>
                                      </p:tavLst>
                                    </p:anim>
                                    <p:anim calcmode="lin" valueType="num">
                                      <p:cBhvr additive="base">
                                        <p:cTn id="16" dur="1000" fill="hold"/>
                                        <p:tgtEl>
                                          <p:spTgt spid="21"/>
                                        </p:tgtEl>
                                        <p:attrNameLst>
                                          <p:attrName>ppt_y</p:attrName>
                                        </p:attrNameLst>
                                      </p:cBhvr>
                                      <p:tavLst>
                                        <p:tav tm="0">
                                          <p:val>
                                            <p:strVal val="#ppt_y"/>
                                          </p:val>
                                        </p:tav>
                                        <p:tav tm="100000">
                                          <p:val>
                                            <p:strVal val="#ppt_y"/>
                                          </p:val>
                                        </p:tav>
                                      </p:tavLst>
                                    </p:anim>
                                  </p:childTnLst>
                                </p:cTn>
                              </p:par>
                              <p:par>
                                <p:cTn id="17" presetID="9" presetClass="entr" presetSubtype="0" fill="hold" nodeType="withEffect">
                                  <p:stCondLst>
                                    <p:cond delay="2000"/>
                                  </p:stCondLst>
                                  <p:childTnLst>
                                    <p:set>
                                      <p:cBhvr>
                                        <p:cTn id="18" dur="1" fill="hold">
                                          <p:stCondLst>
                                            <p:cond delay="0"/>
                                          </p:stCondLst>
                                        </p:cTn>
                                        <p:tgtEl>
                                          <p:spTgt spid="10"/>
                                        </p:tgtEl>
                                        <p:attrNameLst>
                                          <p:attrName>style.visibility</p:attrName>
                                        </p:attrNameLst>
                                      </p:cBhvr>
                                      <p:to>
                                        <p:strVal val="visible"/>
                                      </p:to>
                                    </p:set>
                                    <p:animEffect transition="in" filter="dissolve">
                                      <p:cBhvr>
                                        <p:cTn id="19" dur="1000"/>
                                        <p:tgtEl>
                                          <p:spTgt spid="10"/>
                                        </p:tgtEl>
                                      </p:cBhvr>
                                    </p:animEffect>
                                  </p:childTnLst>
                                </p:cTn>
                              </p:par>
                              <p:par>
                                <p:cTn id="20" presetID="2" presetClass="entr" presetSubtype="1" fill="hold" grpId="0" nodeType="withEffect">
                                  <p:stCondLst>
                                    <p:cond delay="3000"/>
                                  </p:stCondLst>
                                  <p:childTnLst>
                                    <p:set>
                                      <p:cBhvr>
                                        <p:cTn id="21" dur="1" fill="hold">
                                          <p:stCondLst>
                                            <p:cond delay="0"/>
                                          </p:stCondLst>
                                        </p:cTn>
                                        <p:tgtEl>
                                          <p:spTgt spid="22"/>
                                        </p:tgtEl>
                                        <p:attrNameLst>
                                          <p:attrName>style.visibility</p:attrName>
                                        </p:attrNameLst>
                                      </p:cBhvr>
                                      <p:to>
                                        <p:strVal val="visible"/>
                                      </p:to>
                                    </p:set>
                                    <p:anim calcmode="lin" valueType="num">
                                      <p:cBhvr additive="base">
                                        <p:cTn id="22" dur="1000" fill="hold"/>
                                        <p:tgtEl>
                                          <p:spTgt spid="22"/>
                                        </p:tgtEl>
                                        <p:attrNameLst>
                                          <p:attrName>ppt_x</p:attrName>
                                        </p:attrNameLst>
                                      </p:cBhvr>
                                      <p:tavLst>
                                        <p:tav tm="0">
                                          <p:val>
                                            <p:strVal val="#ppt_x"/>
                                          </p:val>
                                        </p:tav>
                                        <p:tav tm="100000">
                                          <p:val>
                                            <p:strVal val="#ppt_x"/>
                                          </p:val>
                                        </p:tav>
                                      </p:tavLst>
                                    </p:anim>
                                    <p:anim calcmode="lin" valueType="num">
                                      <p:cBhvr additive="base">
                                        <p:cTn id="23" dur="1000" fill="hold"/>
                                        <p:tgtEl>
                                          <p:spTgt spid="22"/>
                                        </p:tgtEl>
                                        <p:attrNameLst>
                                          <p:attrName>ppt_y</p:attrName>
                                        </p:attrNameLst>
                                      </p:cBhvr>
                                      <p:tavLst>
                                        <p:tav tm="0">
                                          <p:val>
                                            <p:strVal val="0-#ppt_h/2"/>
                                          </p:val>
                                        </p:tav>
                                        <p:tav tm="100000">
                                          <p:val>
                                            <p:strVal val="#ppt_y"/>
                                          </p:val>
                                        </p:tav>
                                      </p:tavLst>
                                    </p:anim>
                                  </p:childTnLst>
                                </p:cTn>
                              </p:par>
                              <p:par>
                                <p:cTn id="24" presetID="23" presetClass="entr" presetSubtype="16" fill="hold" grpId="0" nodeType="withEffect">
                                  <p:stCondLst>
                                    <p:cond delay="4500"/>
                                  </p:stCondLst>
                                  <p:childTnLst>
                                    <p:set>
                                      <p:cBhvr>
                                        <p:cTn id="25" dur="1" fill="hold">
                                          <p:stCondLst>
                                            <p:cond delay="0"/>
                                          </p:stCondLst>
                                        </p:cTn>
                                        <p:tgtEl>
                                          <p:spTgt spid="23"/>
                                        </p:tgtEl>
                                        <p:attrNameLst>
                                          <p:attrName>style.visibility</p:attrName>
                                        </p:attrNameLst>
                                      </p:cBhvr>
                                      <p:to>
                                        <p:strVal val="visible"/>
                                      </p:to>
                                    </p:set>
                                    <p:anim calcmode="lin" valueType="num">
                                      <p:cBhvr>
                                        <p:cTn id="26" dur="1000" fill="hold"/>
                                        <p:tgtEl>
                                          <p:spTgt spid="23"/>
                                        </p:tgtEl>
                                        <p:attrNameLst>
                                          <p:attrName>ppt_w</p:attrName>
                                        </p:attrNameLst>
                                      </p:cBhvr>
                                      <p:tavLst>
                                        <p:tav tm="0">
                                          <p:val>
                                            <p:fltVal val="0"/>
                                          </p:val>
                                        </p:tav>
                                        <p:tav tm="100000">
                                          <p:val>
                                            <p:strVal val="#ppt_w"/>
                                          </p:val>
                                        </p:tav>
                                      </p:tavLst>
                                    </p:anim>
                                    <p:anim calcmode="lin" valueType="num">
                                      <p:cBhvr>
                                        <p:cTn id="27" dur="1000" fill="hold"/>
                                        <p:tgtEl>
                                          <p:spTgt spid="23"/>
                                        </p:tgtEl>
                                        <p:attrNameLst>
                                          <p:attrName>ppt_h</p:attrName>
                                        </p:attrNameLst>
                                      </p:cBhvr>
                                      <p:tavLst>
                                        <p:tav tm="0">
                                          <p:val>
                                            <p:fltVal val="0"/>
                                          </p:val>
                                        </p:tav>
                                        <p:tav tm="100000">
                                          <p:val>
                                            <p:strVal val="#ppt_h"/>
                                          </p:val>
                                        </p:tav>
                                      </p:tavLst>
                                    </p:anim>
                                  </p:childTnLst>
                                </p:cTn>
                              </p:par>
                              <p:par>
                                <p:cTn id="28" presetID="22" presetClass="entr" presetSubtype="1" fill="hold" grpId="0" nodeType="withEffect">
                                  <p:stCondLst>
                                    <p:cond delay="9000"/>
                                  </p:stCondLst>
                                  <p:childTnLst>
                                    <p:set>
                                      <p:cBhvr>
                                        <p:cTn id="29" dur="1" fill="hold">
                                          <p:stCondLst>
                                            <p:cond delay="0"/>
                                          </p:stCondLst>
                                        </p:cTn>
                                        <p:tgtEl>
                                          <p:spTgt spid="14"/>
                                        </p:tgtEl>
                                        <p:attrNameLst>
                                          <p:attrName>style.visibility</p:attrName>
                                        </p:attrNameLst>
                                      </p:cBhvr>
                                      <p:to>
                                        <p:strVal val="visible"/>
                                      </p:to>
                                    </p:set>
                                    <p:animEffect transition="in" filter="wipe(up)">
                                      <p:cBhvr>
                                        <p:cTn id="30" dur="1000"/>
                                        <p:tgtEl>
                                          <p:spTgt spid="14"/>
                                        </p:tgtEl>
                                      </p:cBhvr>
                                    </p:animEffect>
                                  </p:childTnLst>
                                </p:cTn>
                              </p:par>
                              <p:par>
                                <p:cTn id="31" presetID="22" presetClass="entr" presetSubtype="1" fill="hold" grpId="0" nodeType="withEffect">
                                  <p:stCondLst>
                                    <p:cond delay="17000"/>
                                  </p:stCondLst>
                                  <p:childTnLst>
                                    <p:set>
                                      <p:cBhvr>
                                        <p:cTn id="32" dur="1" fill="hold">
                                          <p:stCondLst>
                                            <p:cond delay="0"/>
                                          </p:stCondLst>
                                        </p:cTn>
                                        <p:tgtEl>
                                          <p:spTgt spid="11"/>
                                        </p:tgtEl>
                                        <p:attrNameLst>
                                          <p:attrName>style.visibility</p:attrName>
                                        </p:attrNameLst>
                                      </p:cBhvr>
                                      <p:to>
                                        <p:strVal val="visible"/>
                                      </p:to>
                                    </p:set>
                                    <p:animEffect transition="in" filter="wipe(up)">
                                      <p:cBhvr>
                                        <p:cTn id="33"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90000" showWhenStopped="0">
                <p:cTn id="34" fill="hold" display="0">
                  <p:stCondLst>
                    <p:cond delay="indefinite"/>
                  </p:stCondLst>
                  <p:endCondLst>
                    <p:cond evt="onNext" delay="0">
                      <p:tgtEl>
                        <p:sldTgt/>
                      </p:tgtEl>
                    </p:cond>
                    <p:cond evt="onPrev" delay="0">
                      <p:tgtEl>
                        <p:sldTgt/>
                      </p:tgtEl>
                    </p:cond>
                    <p:cond evt="onStopAudio" delay="0">
                      <p:tgtEl>
                        <p:sldTgt/>
                      </p:tgtEl>
                    </p:cond>
                  </p:endCondLst>
                </p:cTn>
                <p:tgtEl>
                  <p:spTgt spid="9"/>
                </p:tgtEl>
              </p:cMediaNode>
            </p:audio>
          </p:childTnLst>
        </p:cTn>
      </p:par>
    </p:tnLst>
    <p:bldLst>
      <p:bldP spid="14" grpId="0"/>
      <p:bldP spid="20" grpId="0"/>
      <p:bldP spid="21" grpId="0"/>
      <p:bldP spid="22" grpId="0"/>
      <p:bldP spid="23" grpId="0"/>
      <p:bldP spid="1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3"/>
          <a:srcRect l="16667" t="54412" r="17777" b="22582"/>
          <a:stretch>
            <a:fillRect/>
          </a:stretch>
        </p:blipFill>
        <p:spPr bwMode="auto">
          <a:xfrm>
            <a:off x="3428999" y="0"/>
            <a:ext cx="5715001" cy="6858000"/>
          </a:xfrm>
          <a:prstGeom prst="rect">
            <a:avLst/>
          </a:prstGeom>
          <a:noFill/>
          <a:ln w="9525">
            <a:noFill/>
            <a:miter lim="800000"/>
            <a:headEnd/>
            <a:tailEnd/>
          </a:ln>
          <a:effectLst/>
        </p:spPr>
      </p:pic>
      <p:pic>
        <p:nvPicPr>
          <p:cNvPr id="4098" name="Picture 2" descr="C:\Users\negi\Desktop\jeevan negi class 6\download (6).jpg"/>
          <p:cNvPicPr>
            <a:picLocks noChangeAspect="1" noChangeArrowheads="1"/>
          </p:cNvPicPr>
          <p:nvPr/>
        </p:nvPicPr>
        <p:blipFill>
          <a:blip r:embed="rId4"/>
          <a:srcRect/>
          <a:stretch>
            <a:fillRect/>
          </a:stretch>
        </p:blipFill>
        <p:spPr bwMode="auto">
          <a:xfrm>
            <a:off x="228600" y="3810000"/>
            <a:ext cx="2286000" cy="2895600"/>
          </a:xfrm>
          <a:prstGeom prst="rect">
            <a:avLst/>
          </a:prstGeom>
          <a:noFill/>
        </p:spPr>
      </p:pic>
      <p:sp>
        <p:nvSpPr>
          <p:cNvPr id="5" name="Cloud Callout 4"/>
          <p:cNvSpPr/>
          <p:nvPr/>
        </p:nvSpPr>
        <p:spPr>
          <a:xfrm>
            <a:off x="-52390" y="0"/>
            <a:ext cx="3767134" cy="3214686"/>
          </a:xfrm>
          <a:prstGeom prst="cloudCallout">
            <a:avLst>
              <a:gd name="adj1" fmla="val -17264"/>
              <a:gd name="adj2" fmla="val 7378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smtClean="0">
                <a:solidFill>
                  <a:schemeClr val="tx1"/>
                </a:solidFill>
              </a:rPr>
              <a:t>Boojho</a:t>
            </a:r>
            <a:r>
              <a:rPr lang="en-US" sz="2800" dirty="0" smtClean="0">
                <a:solidFill>
                  <a:schemeClr val="tx1"/>
                </a:solidFill>
              </a:rPr>
              <a:t> is asking you, why do you think, the policeman is wearing a mask</a:t>
            </a:r>
            <a:endParaRPr lang="en-US" sz="2800" dirty="0">
              <a:solidFill>
                <a:schemeClr val="tx1"/>
              </a:solidFill>
            </a:endParaRPr>
          </a:p>
        </p:txBody>
      </p:sp>
      <p:pic>
        <p:nvPicPr>
          <p:cNvPr id="7" name="s20">
            <a:hlinkClick r:id="" action="ppaction://media"/>
          </p:cNvPr>
          <p:cNvPicPr>
            <a:picLocks noRot="1" noChangeAspect="1"/>
          </p:cNvPicPr>
          <p:nvPr>
            <a:wavAudioFile r:embed="rId1" name="s20"/>
          </p:nvPr>
        </p:nvPicPr>
        <p:blipFill>
          <a:blip r:embed="rId5"/>
          <a:stretch>
            <a:fillRect/>
          </a:stretch>
        </p:blipFill>
        <p:spPr>
          <a:xfrm>
            <a:off x="4429124" y="4286256"/>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365" fill="hold"/>
                                        <p:tgtEl>
                                          <p:spTgt spid="7"/>
                                        </p:tgtEl>
                                      </p:cBhvr>
                                    </p:cmd>
                                  </p:childTnLst>
                                </p:cTn>
                              </p:par>
                              <p:par>
                                <p:cTn id="7" presetID="10" presetClass="entr" presetSubtype="0" fill="hold" nodeType="withEffect">
                                  <p:stCondLst>
                                    <p:cond delay="0"/>
                                  </p:stCondLst>
                                  <p:childTnLst>
                                    <p:set>
                                      <p:cBhvr>
                                        <p:cTn id="8" dur="1" fill="hold">
                                          <p:stCondLst>
                                            <p:cond delay="0"/>
                                          </p:stCondLst>
                                        </p:cTn>
                                        <p:tgtEl>
                                          <p:spTgt spid="4098"/>
                                        </p:tgtEl>
                                        <p:attrNameLst>
                                          <p:attrName>style.visibility</p:attrName>
                                        </p:attrNameLst>
                                      </p:cBhvr>
                                      <p:to>
                                        <p:strVal val="visible"/>
                                      </p:to>
                                    </p:set>
                                    <p:animEffect transition="in" filter="fade">
                                      <p:cBhvr>
                                        <p:cTn id="9" dur="1000"/>
                                        <p:tgtEl>
                                          <p:spTgt spid="4098"/>
                                        </p:tgtEl>
                                      </p:cBhvr>
                                    </p:animEffect>
                                  </p:childTnLst>
                                </p:cTn>
                              </p:par>
                              <p:par>
                                <p:cTn id="10" presetID="22" presetClass="entr" presetSubtype="4"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13"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bldLst>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negi\Desktop\jeevan negi class 6\180420-chan-cO2-climate-change-hero_tqd3z7.gif"/>
          <p:cNvPicPr>
            <a:picLocks noChangeAspect="1" noChangeArrowheads="1" noCrop="1"/>
          </p:cNvPicPr>
          <p:nvPr/>
        </p:nvPicPr>
        <p:blipFill>
          <a:blip r:embed="rId3"/>
          <a:srcRect/>
          <a:stretch>
            <a:fillRect/>
          </a:stretch>
        </p:blipFill>
        <p:spPr bwMode="auto">
          <a:xfrm>
            <a:off x="0" y="-228600"/>
            <a:ext cx="10515600" cy="7086600"/>
          </a:xfrm>
          <a:prstGeom prst="rect">
            <a:avLst/>
          </a:prstGeom>
          <a:noFill/>
        </p:spPr>
      </p:pic>
      <p:sp>
        <p:nvSpPr>
          <p:cNvPr id="2" name="TextBox 1"/>
          <p:cNvSpPr txBox="1"/>
          <p:nvPr/>
        </p:nvSpPr>
        <p:spPr>
          <a:xfrm>
            <a:off x="4071934" y="571480"/>
            <a:ext cx="2286016" cy="1200329"/>
          </a:xfrm>
          <a:prstGeom prst="rect">
            <a:avLst/>
          </a:prstGeom>
          <a:solidFill>
            <a:srgbClr val="7EC234"/>
          </a:solidFill>
          <a:ln>
            <a:noFill/>
          </a:ln>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n-US" sz="3600" b="1" dirty="0" smtClean="0"/>
              <a:t>Dust and Smoke</a:t>
            </a:r>
            <a:endParaRPr lang="en-US" sz="3600" b="1" dirty="0"/>
          </a:p>
        </p:txBody>
      </p:sp>
      <p:sp>
        <p:nvSpPr>
          <p:cNvPr id="4" name="TextBox 3"/>
          <p:cNvSpPr txBox="1"/>
          <p:nvPr/>
        </p:nvSpPr>
        <p:spPr>
          <a:xfrm>
            <a:off x="152400" y="2643182"/>
            <a:ext cx="5419732" cy="3970318"/>
          </a:xfrm>
          <a:prstGeom prst="rect">
            <a:avLst/>
          </a:prstGeom>
          <a:noFill/>
        </p:spPr>
        <p:txBody>
          <a:bodyPr wrap="square" rtlCol="0">
            <a:spAutoFit/>
          </a:bodyPr>
          <a:lstStyle/>
          <a:p>
            <a:pPr algn="just"/>
            <a:r>
              <a:rPr lang="en-US" sz="2800" b="1" dirty="0" smtClean="0"/>
              <a:t>     The burning of fuel also produces smoke. Smoke contains a few gases and fine dust particles and is often harmful. That is why you see long chimneys in factories. This takes the harmful smoke and gases away from our noses, but, brings it closer to the birds flying up in the sky. </a:t>
            </a:r>
            <a:endParaRPr lang="en-US" sz="2800" b="1" dirty="0"/>
          </a:p>
        </p:txBody>
      </p:sp>
      <p:pic>
        <p:nvPicPr>
          <p:cNvPr id="5" name="s21">
            <a:hlinkClick r:id="" action="ppaction://media"/>
          </p:cNvPr>
          <p:cNvPicPr>
            <a:picLocks noRot="1" noChangeAspect="1"/>
          </p:cNvPicPr>
          <p:nvPr>
            <a:wavAudioFile r:embed="rId1" name="s21"/>
          </p:nvPr>
        </p:nvPicPr>
        <p:blipFill>
          <a:blip r:embed="rId4"/>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9582" fill="hold"/>
                                        <p:tgtEl>
                                          <p:spTgt spid="5"/>
                                        </p:tgtEl>
                                      </p:cBhvr>
                                    </p:cmd>
                                  </p:childTnLst>
                                </p:cTn>
                              </p:par>
                              <p:par>
                                <p:cTn id="7" presetID="16" presetClass="entr" presetSubtype="42"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barn(outHorizontal)">
                                      <p:cBhvr>
                                        <p:cTn id="9" dur="2000"/>
                                        <p:tgtEl>
                                          <p:spTgt spid="2"/>
                                        </p:tgtEl>
                                      </p:cBhvr>
                                    </p:animEffect>
                                  </p:childTnLst>
                                </p:cTn>
                              </p:par>
                              <p:par>
                                <p:cTn id="10" presetID="22" presetClass="entr" presetSubtype="1" fill="hold" grpId="0" nodeType="withEffect">
                                  <p:stCondLst>
                                    <p:cond delay="200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20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13"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bldLst>
      <p:bldP spid="2" grpId="0" animBg="1"/>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3074" name="Picture 2" descr="C:\Users\rsc\Documents\unnamed (4).gif"/>
          <p:cNvPicPr>
            <a:picLocks noChangeAspect="1" noChangeArrowheads="1" noCrop="1"/>
          </p:cNvPicPr>
          <p:nvPr/>
        </p:nvPicPr>
        <p:blipFill>
          <a:blip r:embed="rId3"/>
          <a:srcRect/>
          <a:stretch>
            <a:fillRect/>
          </a:stretch>
        </p:blipFill>
        <p:spPr bwMode="auto">
          <a:xfrm>
            <a:off x="4714876" y="0"/>
            <a:ext cx="4429124" cy="6857999"/>
          </a:xfrm>
          <a:prstGeom prst="rect">
            <a:avLst/>
          </a:prstGeom>
          <a:noFill/>
        </p:spPr>
      </p:pic>
      <p:sp>
        <p:nvSpPr>
          <p:cNvPr id="5" name="Rectangle 4"/>
          <p:cNvSpPr/>
          <p:nvPr/>
        </p:nvSpPr>
        <p:spPr>
          <a:xfrm>
            <a:off x="0" y="0"/>
            <a:ext cx="4643438"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600" b="1" dirty="0" smtClean="0"/>
              <a:t>		</a:t>
            </a:r>
            <a:r>
              <a:rPr lang="hi-IN" sz="2600" b="1" dirty="0" smtClean="0"/>
              <a:t>The wind makes the wind mills rotate.</a:t>
            </a:r>
            <a:r>
              <a:rPr lang="en-US" sz="2600" b="1" dirty="0" smtClean="0"/>
              <a:t> </a:t>
            </a:r>
            <a:r>
              <a:rPr lang="hi-IN" sz="2600" b="1" dirty="0" smtClean="0"/>
              <a:t>T</a:t>
            </a:r>
            <a:r>
              <a:rPr lang="en-US" sz="2600" b="1" dirty="0" smtClean="0"/>
              <a:t>he wind mills used to draw water from tube wells and to run flour mills. Wind mills are also used to generate electricity. Air helps in the movements of sailing yachts, gliders, parachutes and </a:t>
            </a:r>
            <a:r>
              <a:rPr lang="en-US" sz="2600" b="1" dirty="0" err="1" smtClean="0"/>
              <a:t>aeroplanes</a:t>
            </a:r>
            <a:r>
              <a:rPr lang="en-US" sz="2600" b="1" dirty="0" smtClean="0"/>
              <a:t>. 		</a:t>
            </a:r>
          </a:p>
          <a:p>
            <a:pPr algn="just"/>
            <a:r>
              <a:rPr lang="en-US" sz="2600" b="1" dirty="0" smtClean="0"/>
              <a:t>		Birds and insects can fly due to the presence of air. Air also helps in the dispersal of seeds and pollen of flowers of several plants. Air plays an important role in water cycle.</a:t>
            </a:r>
            <a:endParaRPr lang="en-US" sz="2600" b="1" dirty="0"/>
          </a:p>
        </p:txBody>
      </p:sp>
      <p:pic>
        <p:nvPicPr>
          <p:cNvPr id="4" name="s22">
            <a:hlinkClick r:id="" action="ppaction://media"/>
          </p:cNvPr>
          <p:cNvPicPr>
            <a:picLocks noRot="1" noChangeAspect="1"/>
          </p:cNvPicPr>
          <p:nvPr>
            <a:wavAudioFile r:embed="rId1" name="s22"/>
          </p:nvPr>
        </p:nvPicPr>
        <p:blipFill>
          <a:blip r:embed="rId4"/>
          <a:stretch>
            <a:fillRect/>
          </a:stretch>
        </p:blipFill>
        <p:spPr>
          <a:xfrm>
            <a:off x="4214810" y="414338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5274" fill="hold"/>
                                        <p:tgtEl>
                                          <p:spTgt spid="4"/>
                                        </p:tgtEl>
                                      </p:cBhvr>
                                    </p:cmd>
                                  </p:childTnLst>
                                </p:cTn>
                              </p:par>
                              <p:par>
                                <p:cTn id="7" presetID="22" presetClass="entr" presetSubtype="1" fill="hold" grpId="0" nodeType="withEffect">
                                  <p:stCondLst>
                                    <p:cond delay="1000"/>
                                  </p:stCondLst>
                                  <p:childTnLst>
                                    <p:set>
                                      <p:cBhvr>
                                        <p:cTn id="8" dur="1" fill="hold">
                                          <p:stCondLst>
                                            <p:cond delay="0"/>
                                          </p:stCondLst>
                                        </p:cTn>
                                        <p:tgtEl>
                                          <p:spTgt spid="5"/>
                                        </p:tgtEl>
                                        <p:attrNameLst>
                                          <p:attrName>style.visibility</p:attrName>
                                        </p:attrNameLst>
                                      </p:cBhvr>
                                      <p:to>
                                        <p:strVal val="visible"/>
                                      </p:to>
                                    </p:set>
                                    <p:animEffect transition="in" filter="wipe(up)">
                                      <p:cBhvr>
                                        <p:cTn id="9" dur="2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10"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bldLst>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alpha val="57000"/>
          </a:schemeClr>
        </a:solidFill>
        <a:effectLst/>
      </p:bgPr>
    </p:bg>
    <p:spTree>
      <p:nvGrpSpPr>
        <p:cNvPr id="1" name=""/>
        <p:cNvGrpSpPr/>
        <p:nvPr/>
      </p:nvGrpSpPr>
      <p:grpSpPr>
        <a:xfrm>
          <a:off x="0" y="0"/>
          <a:ext cx="0" cy="0"/>
          <a:chOff x="0" y="0"/>
          <a:chExt cx="0" cy="0"/>
        </a:xfrm>
      </p:grpSpPr>
      <p:sp>
        <p:nvSpPr>
          <p:cNvPr id="2" name="TextBox 1"/>
          <p:cNvSpPr txBox="1"/>
          <p:nvPr/>
        </p:nvSpPr>
        <p:spPr>
          <a:xfrm>
            <a:off x="785786" y="428604"/>
            <a:ext cx="7858180" cy="1200329"/>
          </a:xfrm>
          <a:prstGeom prst="rect">
            <a:avLst/>
          </a:prstGeom>
          <a:noFill/>
        </p:spPr>
        <p:txBody>
          <a:bodyPr wrap="square" rtlCol="0">
            <a:spAutoFit/>
          </a:bodyPr>
          <a:lstStyle/>
          <a:p>
            <a:pPr algn="ctr"/>
            <a:r>
              <a:rPr lang="en-US" sz="3600" b="1" dirty="0" smtClean="0">
                <a:ln>
                  <a:solidFill>
                    <a:schemeClr val="tx1"/>
                  </a:solidFill>
                </a:ln>
                <a:effectLst>
                  <a:glow rad="228600">
                    <a:srgbClr val="E3F577"/>
                  </a:glow>
                </a:effectLst>
              </a:rPr>
              <a:t>District Education &amp; Training Institute</a:t>
            </a:r>
          </a:p>
          <a:p>
            <a:pPr algn="ctr"/>
            <a:r>
              <a:rPr lang="en-US" sz="3600" b="1" dirty="0" err="1" smtClean="0">
                <a:ln>
                  <a:solidFill>
                    <a:schemeClr val="tx1"/>
                  </a:solidFill>
                </a:ln>
                <a:effectLst>
                  <a:glow rad="228600">
                    <a:srgbClr val="E3F577"/>
                  </a:glow>
                </a:effectLst>
              </a:rPr>
              <a:t>Udham</a:t>
            </a:r>
            <a:r>
              <a:rPr lang="en-US" sz="3600" b="1" dirty="0" smtClean="0">
                <a:ln>
                  <a:solidFill>
                    <a:schemeClr val="tx1"/>
                  </a:solidFill>
                </a:ln>
                <a:effectLst>
                  <a:glow rad="228600">
                    <a:srgbClr val="E3F577"/>
                  </a:glow>
                </a:effectLst>
              </a:rPr>
              <a:t> Singh Nagar  </a:t>
            </a:r>
          </a:p>
        </p:txBody>
      </p:sp>
      <p:sp>
        <p:nvSpPr>
          <p:cNvPr id="3" name="TextBox 2"/>
          <p:cNvSpPr txBox="1"/>
          <p:nvPr/>
        </p:nvSpPr>
        <p:spPr>
          <a:xfrm>
            <a:off x="3214678" y="2169375"/>
            <a:ext cx="5643602" cy="830997"/>
          </a:xfrm>
          <a:prstGeom prst="rect">
            <a:avLst/>
          </a:prstGeom>
          <a:noFill/>
        </p:spPr>
        <p:txBody>
          <a:bodyPr wrap="square" rtlCol="0">
            <a:spAutoFit/>
          </a:bodyPr>
          <a:lstStyle/>
          <a:p>
            <a:r>
              <a:rPr lang="en-US" sz="2400" dirty="0" smtClean="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rPr>
              <a:t>Motivation – Mr. </a:t>
            </a:r>
            <a:r>
              <a:rPr lang="en-US" sz="2400" dirty="0" err="1" smtClean="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rPr>
              <a:t>Dharam</a:t>
            </a:r>
            <a:r>
              <a:rPr lang="en-US" sz="2400" dirty="0" smtClean="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rPr>
              <a:t> Singh </a:t>
            </a:r>
            <a:r>
              <a:rPr lang="en-US" sz="2400" dirty="0" err="1" smtClean="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rPr>
              <a:t>Rawat</a:t>
            </a:r>
            <a:endParaRPr lang="en-US" sz="2400" dirty="0" smtClean="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endParaRPr>
          </a:p>
          <a:p>
            <a:r>
              <a:rPr lang="en-US" sz="2400" dirty="0" smtClean="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rPr>
              <a:t>	                 (D.E.I.T. Principal)</a:t>
            </a:r>
          </a:p>
        </p:txBody>
      </p:sp>
      <p:sp>
        <p:nvSpPr>
          <p:cNvPr id="4" name="TextBox 3"/>
          <p:cNvSpPr txBox="1"/>
          <p:nvPr/>
        </p:nvSpPr>
        <p:spPr>
          <a:xfrm>
            <a:off x="3214678" y="3526697"/>
            <a:ext cx="5572164" cy="830997"/>
          </a:xfrm>
          <a:prstGeom prst="rect">
            <a:avLst/>
          </a:prstGeom>
          <a:noFill/>
        </p:spPr>
        <p:txBody>
          <a:bodyPr wrap="square" rtlCol="0">
            <a:spAutoFit/>
          </a:bodyPr>
          <a:lstStyle/>
          <a:p>
            <a:r>
              <a:rPr lang="en-US" sz="2400" b="1" dirty="0" smtClean="0">
                <a:effectLst>
                  <a:glow rad="228600">
                    <a:schemeClr val="bg1">
                      <a:alpha val="40000"/>
                    </a:schemeClr>
                  </a:glow>
                </a:effectLst>
              </a:rPr>
              <a:t>Direction – Mr. Mohan Singh </a:t>
            </a:r>
            <a:r>
              <a:rPr lang="en-US" sz="2400" b="1" dirty="0" err="1" smtClean="0">
                <a:effectLst>
                  <a:glow rad="228600">
                    <a:schemeClr val="bg1">
                      <a:alpha val="40000"/>
                    </a:schemeClr>
                  </a:glow>
                </a:effectLst>
              </a:rPr>
              <a:t>Rawat</a:t>
            </a:r>
            <a:endParaRPr lang="en-US" sz="2400" b="1" dirty="0" smtClean="0">
              <a:effectLst>
                <a:glow rad="228600">
                  <a:schemeClr val="bg1">
                    <a:alpha val="40000"/>
                  </a:schemeClr>
                </a:glow>
              </a:effectLst>
            </a:endParaRPr>
          </a:p>
          <a:p>
            <a:r>
              <a:rPr lang="en-US" sz="2400" b="1" dirty="0" smtClean="0">
                <a:effectLst>
                  <a:glow rad="228600">
                    <a:schemeClr val="bg1">
                      <a:alpha val="40000"/>
                    </a:schemeClr>
                  </a:glow>
                </a:effectLst>
              </a:rPr>
              <a:t>(H.O.D.- E.T. Department)</a:t>
            </a:r>
          </a:p>
        </p:txBody>
      </p:sp>
      <p:sp>
        <p:nvSpPr>
          <p:cNvPr id="5" name="TextBox 4"/>
          <p:cNvSpPr txBox="1"/>
          <p:nvPr/>
        </p:nvSpPr>
        <p:spPr>
          <a:xfrm>
            <a:off x="3214678" y="5169771"/>
            <a:ext cx="5643602" cy="830997"/>
          </a:xfrm>
          <a:prstGeom prst="rect">
            <a:avLst/>
          </a:prstGeom>
          <a:noFill/>
        </p:spPr>
        <p:txBody>
          <a:bodyPr wrap="square" rtlCol="0">
            <a:spAutoFit/>
          </a:bodyPr>
          <a:lstStyle/>
          <a:p>
            <a:r>
              <a:rPr lang="en-US" sz="2400" b="1" dirty="0" smtClean="0">
                <a:effectLst>
                  <a:glow rad="228600">
                    <a:schemeClr val="bg1">
                      <a:alpha val="40000"/>
                    </a:schemeClr>
                  </a:glow>
                </a:effectLst>
              </a:rPr>
              <a:t>Coordination  – Mr. B.P. Joshi</a:t>
            </a:r>
          </a:p>
          <a:p>
            <a:r>
              <a:rPr lang="en-US" sz="2400" b="1" dirty="0" smtClean="0">
                <a:effectLst>
                  <a:glow rad="228600">
                    <a:schemeClr val="bg1">
                      <a:alpha val="40000"/>
                    </a:schemeClr>
                  </a:glow>
                </a:effectLst>
              </a:rPr>
              <a:t>                (Coordinator - E.T. Department)</a:t>
            </a:r>
          </a:p>
        </p:txBody>
      </p:sp>
      <p:pic>
        <p:nvPicPr>
          <p:cNvPr id="1026" name="Picture 2" descr="C:\Users\admin\Desktop\backup 11-11-19\jeevan negi class 6\deit princeple.jpg"/>
          <p:cNvPicPr>
            <a:picLocks noChangeAspect="1" noChangeArrowheads="1"/>
          </p:cNvPicPr>
          <p:nvPr/>
        </p:nvPicPr>
        <p:blipFill>
          <a:blip r:embed="rId2" cstate="print"/>
          <a:srcRect/>
          <a:stretch>
            <a:fillRect/>
          </a:stretch>
        </p:blipFill>
        <p:spPr bwMode="auto">
          <a:xfrm>
            <a:off x="857224" y="1714488"/>
            <a:ext cx="1571636" cy="1357322"/>
          </a:xfrm>
          <a:prstGeom prst="rect">
            <a:avLst/>
          </a:prstGeom>
          <a:noFill/>
        </p:spPr>
      </p:pic>
      <p:pic>
        <p:nvPicPr>
          <p:cNvPr id="1027" name="Picture 3" descr="C:\Users\admin\Desktop\backup 11-11-19\jeevan negi class 6\mohan singh rawat.jpg"/>
          <p:cNvPicPr>
            <a:picLocks noChangeAspect="1" noChangeArrowheads="1"/>
          </p:cNvPicPr>
          <p:nvPr/>
        </p:nvPicPr>
        <p:blipFill>
          <a:blip r:embed="rId3" cstate="print"/>
          <a:srcRect/>
          <a:stretch>
            <a:fillRect/>
          </a:stretch>
        </p:blipFill>
        <p:spPr bwMode="auto">
          <a:xfrm>
            <a:off x="857224" y="3214686"/>
            <a:ext cx="1571636" cy="1357322"/>
          </a:xfrm>
          <a:prstGeom prst="rect">
            <a:avLst/>
          </a:prstGeom>
          <a:noFill/>
        </p:spPr>
      </p:pic>
      <p:pic>
        <p:nvPicPr>
          <p:cNvPr id="1028" name="Picture 4" descr="C:\Users\admin\Desktop\backup 11-11-19\jeevan negi class 6\joshi ji.jpg"/>
          <p:cNvPicPr>
            <a:picLocks noChangeAspect="1" noChangeArrowheads="1"/>
          </p:cNvPicPr>
          <p:nvPr/>
        </p:nvPicPr>
        <p:blipFill>
          <a:blip r:embed="rId4" cstate="print"/>
          <a:srcRect/>
          <a:stretch>
            <a:fillRect/>
          </a:stretch>
        </p:blipFill>
        <p:spPr bwMode="auto">
          <a:xfrm>
            <a:off x="857224" y="4786322"/>
            <a:ext cx="1571636" cy="1714512"/>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1000"/>
                                        <p:tgtEl>
                                          <p:spTgt spid="2"/>
                                        </p:tgtEl>
                                      </p:cBhvr>
                                    </p:animEffect>
                                  </p:childTnLst>
                                </p:cTn>
                              </p:par>
                            </p:childTnLst>
                          </p:cTn>
                        </p:par>
                        <p:par>
                          <p:cTn id="8" fill="hold">
                            <p:stCondLst>
                              <p:cond delay="1000"/>
                            </p:stCondLst>
                            <p:childTnLst>
                              <p:par>
                                <p:cTn id="9" presetID="22" presetClass="entr" presetSubtype="1" fill="hold" nodeType="afterEffect">
                                  <p:stCondLst>
                                    <p:cond delay="0"/>
                                  </p:stCondLst>
                                  <p:childTnLst>
                                    <p:set>
                                      <p:cBhvr>
                                        <p:cTn id="10" dur="1" fill="hold">
                                          <p:stCondLst>
                                            <p:cond delay="0"/>
                                          </p:stCondLst>
                                        </p:cTn>
                                        <p:tgtEl>
                                          <p:spTgt spid="1026"/>
                                        </p:tgtEl>
                                        <p:attrNameLst>
                                          <p:attrName>style.visibility</p:attrName>
                                        </p:attrNameLst>
                                      </p:cBhvr>
                                      <p:to>
                                        <p:strVal val="visible"/>
                                      </p:to>
                                    </p:set>
                                    <p:animEffect transition="in" filter="wipe(up)">
                                      <p:cBhvr>
                                        <p:cTn id="11" dur="2000"/>
                                        <p:tgtEl>
                                          <p:spTgt spid="1026"/>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2000"/>
                                        <p:tgtEl>
                                          <p:spTgt spid="3"/>
                                        </p:tgtEl>
                                      </p:cBhvr>
                                    </p:animEffect>
                                  </p:childTnLst>
                                </p:cTn>
                              </p:par>
                            </p:childTnLst>
                          </p:cTn>
                        </p:par>
                        <p:par>
                          <p:cTn id="15" fill="hold">
                            <p:stCondLst>
                              <p:cond delay="3000"/>
                            </p:stCondLst>
                            <p:childTnLst>
                              <p:par>
                                <p:cTn id="16" presetID="22" presetClass="entr" presetSubtype="1" fill="hold" nodeType="afterEffect">
                                  <p:stCondLst>
                                    <p:cond delay="0"/>
                                  </p:stCondLst>
                                  <p:childTnLst>
                                    <p:set>
                                      <p:cBhvr>
                                        <p:cTn id="17" dur="1" fill="hold">
                                          <p:stCondLst>
                                            <p:cond delay="0"/>
                                          </p:stCondLst>
                                        </p:cTn>
                                        <p:tgtEl>
                                          <p:spTgt spid="1027"/>
                                        </p:tgtEl>
                                        <p:attrNameLst>
                                          <p:attrName>style.visibility</p:attrName>
                                        </p:attrNameLst>
                                      </p:cBhvr>
                                      <p:to>
                                        <p:strVal val="visible"/>
                                      </p:to>
                                    </p:set>
                                    <p:animEffect transition="in" filter="wipe(up)">
                                      <p:cBhvr>
                                        <p:cTn id="18" dur="2000"/>
                                        <p:tgtEl>
                                          <p:spTgt spid="1027"/>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left)">
                                      <p:cBhvr>
                                        <p:cTn id="21" dur="2000"/>
                                        <p:tgtEl>
                                          <p:spTgt spid="4"/>
                                        </p:tgtEl>
                                      </p:cBhvr>
                                    </p:animEffect>
                                  </p:childTnLst>
                                </p:cTn>
                              </p:par>
                            </p:childTnLst>
                          </p:cTn>
                        </p:par>
                        <p:par>
                          <p:cTn id="22" fill="hold">
                            <p:stCondLst>
                              <p:cond delay="5000"/>
                            </p:stCondLst>
                            <p:childTnLst>
                              <p:par>
                                <p:cTn id="23" presetID="22" presetClass="entr" presetSubtype="1" fill="hold" nodeType="afterEffect">
                                  <p:stCondLst>
                                    <p:cond delay="0"/>
                                  </p:stCondLst>
                                  <p:childTnLst>
                                    <p:set>
                                      <p:cBhvr>
                                        <p:cTn id="24" dur="1" fill="hold">
                                          <p:stCondLst>
                                            <p:cond delay="0"/>
                                          </p:stCondLst>
                                        </p:cTn>
                                        <p:tgtEl>
                                          <p:spTgt spid="1028"/>
                                        </p:tgtEl>
                                        <p:attrNameLst>
                                          <p:attrName>style.visibility</p:attrName>
                                        </p:attrNameLst>
                                      </p:cBhvr>
                                      <p:to>
                                        <p:strVal val="visible"/>
                                      </p:to>
                                    </p:set>
                                    <p:animEffect transition="in" filter="wipe(up)">
                                      <p:cBhvr>
                                        <p:cTn id="25" dur="2000"/>
                                        <p:tgtEl>
                                          <p:spTgt spid="1028"/>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wipe(left)">
                                      <p:cBhvr>
                                        <p:cTn id="28"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80" y="330184"/>
            <a:ext cx="8229600" cy="884238"/>
          </a:xfr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b="1" spc="50" dirty="0" smtClean="0">
                <a:ln w="11430"/>
                <a:gradFill>
                  <a:gsLst>
                    <a:gs pos="25000">
                      <a:schemeClr val="accent2">
                        <a:satMod val="155000"/>
                      </a:schemeClr>
                    </a:gs>
                    <a:gs pos="100000">
                      <a:schemeClr val="accent2">
                        <a:shade val="45000"/>
                        <a:satMod val="165000"/>
                      </a:schemeClr>
                    </a:gs>
                  </a:gsLst>
                  <a:lin ang="5400000"/>
                </a:gradFill>
                <a:effectLst>
                  <a:glow rad="228600">
                    <a:srgbClr val="EDF212"/>
                  </a:glow>
                  <a:outerShdw blurRad="76200" dist="50800" dir="5400000" algn="tl" rotWithShape="0">
                    <a:srgbClr val="000000">
                      <a:alpha val="65000"/>
                    </a:srgbClr>
                  </a:outerShdw>
                </a:effectLst>
              </a:rPr>
              <a:t>TOPICS OF THIS LESSON</a:t>
            </a:r>
            <a:endParaRPr lang="en-US" b="1" spc="50" dirty="0">
              <a:ln w="11430"/>
              <a:gradFill>
                <a:gsLst>
                  <a:gs pos="25000">
                    <a:schemeClr val="accent2">
                      <a:satMod val="155000"/>
                    </a:schemeClr>
                  </a:gs>
                  <a:gs pos="100000">
                    <a:schemeClr val="accent2">
                      <a:shade val="45000"/>
                      <a:satMod val="165000"/>
                    </a:schemeClr>
                  </a:gs>
                </a:gsLst>
                <a:lin ang="5400000"/>
              </a:gradFill>
              <a:effectLst>
                <a:glow rad="228600">
                  <a:srgbClr val="EDF212"/>
                </a:glow>
                <a:outerShdw blurRad="76200" dist="50800" dir="5400000" algn="tl" rotWithShape="0">
                  <a:srgbClr val="000000">
                    <a:alpha val="65000"/>
                  </a:srgbClr>
                </a:outerShdw>
              </a:effectLst>
            </a:endParaRPr>
          </a:p>
        </p:txBody>
      </p:sp>
      <p:sp>
        <p:nvSpPr>
          <p:cNvPr id="5" name="Rectangle 4"/>
          <p:cNvSpPr/>
          <p:nvPr/>
        </p:nvSpPr>
        <p:spPr>
          <a:xfrm>
            <a:off x="1011144" y="1425347"/>
            <a:ext cx="7789569" cy="646331"/>
          </a:xfrm>
          <a:prstGeom prst="rect">
            <a:avLst/>
          </a:prstGeom>
          <a:solidFill>
            <a:srgbClr val="FF3300"/>
          </a:solidFill>
          <a:scene3d>
            <a:camera prst="perspectiveLeft" fov="2700000">
              <a:rot lat="0" lon="1200000" rev="0"/>
            </a:camera>
            <a:lightRig rig="threePt" dir="t"/>
          </a:scene3d>
          <a:sp3d>
            <a:bevelT prst="relaxedInset"/>
            <a:bevelB prst="relaxedInset"/>
          </a:sp3d>
        </p:spPr>
        <p:txBody>
          <a:bodyPr wrap="none" lIns="91440" tIns="45720" rIns="91440" bIns="45720">
            <a:spAutoFit/>
          </a:bodyPr>
          <a:lstStyle/>
          <a:p>
            <a:pPr algn="ctr"/>
            <a:r>
              <a:rPr lang="en-US" sz="3600" b="1" cap="none" spc="0" dirty="0" smtClean="0">
                <a:ln w="1905"/>
                <a:solidFill>
                  <a:schemeClr val="bg1"/>
                </a:solidFill>
                <a:effectLst>
                  <a:innerShdw blurRad="69850" dist="43180" dir="5400000">
                    <a:srgbClr val="000000">
                      <a:alpha val="65000"/>
                    </a:srgbClr>
                  </a:innerShdw>
                </a:effectLst>
              </a:rPr>
              <a:t> Is </a:t>
            </a:r>
            <a:r>
              <a:rPr lang="en-US" sz="3600" b="1" dirty="0" smtClean="0">
                <a:ln w="1905"/>
                <a:solidFill>
                  <a:schemeClr val="bg1"/>
                </a:solidFill>
                <a:effectLst>
                  <a:innerShdw blurRad="69850" dist="43180" dir="5400000">
                    <a:srgbClr val="000000">
                      <a:alpha val="65000"/>
                    </a:srgbClr>
                  </a:innerShdw>
                </a:effectLst>
              </a:rPr>
              <a:t>Air Present Everywhere Around us ??</a:t>
            </a:r>
            <a:endParaRPr lang="en-US" sz="3600" b="1" cap="none" spc="0" dirty="0">
              <a:ln w="1905"/>
              <a:solidFill>
                <a:schemeClr val="bg1"/>
              </a:solidFill>
              <a:effectLst>
                <a:innerShdw blurRad="69850" dist="43180" dir="5400000">
                  <a:srgbClr val="000000">
                    <a:alpha val="65000"/>
                  </a:srgbClr>
                </a:innerShdw>
              </a:effectLst>
            </a:endParaRPr>
          </a:p>
        </p:txBody>
      </p:sp>
      <p:sp>
        <p:nvSpPr>
          <p:cNvPr id="6" name="Rectangle 5"/>
          <p:cNvSpPr/>
          <p:nvPr/>
        </p:nvSpPr>
        <p:spPr>
          <a:xfrm>
            <a:off x="2381365" y="2415597"/>
            <a:ext cx="4593950" cy="584775"/>
          </a:xfrm>
          <a:prstGeom prst="rect">
            <a:avLst/>
          </a:prstGeom>
          <a:solidFill>
            <a:schemeClr val="bg1"/>
          </a:solidFill>
          <a:scene3d>
            <a:camera prst="orthographicFront"/>
            <a:lightRig rig="threePt" dir="t"/>
          </a:scene3d>
          <a:sp3d>
            <a:bevelT prst="relaxedInset"/>
            <a:bevelB prst="relaxedInset"/>
          </a:sp3d>
        </p:spPr>
        <p:txBody>
          <a:bodyPr wrap="none" lIns="91440" tIns="45720" rIns="91440" bIns="45720">
            <a:spAutoFit/>
          </a:bodyPr>
          <a:lstStyle/>
          <a:p>
            <a:pPr algn="ctr"/>
            <a:r>
              <a:rPr lang="en-US" sz="3200" b="1" dirty="0" smtClean="0">
                <a:ln w="1905"/>
                <a:solidFill>
                  <a:srgbClr val="002060"/>
                </a:solidFill>
                <a:effectLst>
                  <a:innerShdw blurRad="69850" dist="43180" dir="5400000">
                    <a:srgbClr val="000000">
                      <a:alpha val="65000"/>
                    </a:srgbClr>
                  </a:innerShdw>
                </a:effectLst>
              </a:rPr>
              <a:t>What is Air Made up of ??</a:t>
            </a:r>
            <a:endParaRPr lang="en-US" sz="3200" b="1" cap="none" spc="0" dirty="0">
              <a:ln w="1905"/>
              <a:solidFill>
                <a:srgbClr val="002060"/>
              </a:solidFill>
              <a:effectLst>
                <a:innerShdw blurRad="69850" dist="43180" dir="5400000">
                  <a:srgbClr val="000000">
                    <a:alpha val="65000"/>
                  </a:srgbClr>
                </a:innerShdw>
              </a:effectLst>
            </a:endParaRPr>
          </a:p>
        </p:txBody>
      </p:sp>
      <p:sp>
        <p:nvSpPr>
          <p:cNvPr id="8" name="Rectangle 7"/>
          <p:cNvSpPr/>
          <p:nvPr/>
        </p:nvSpPr>
        <p:spPr>
          <a:xfrm>
            <a:off x="1482100" y="3423352"/>
            <a:ext cx="6376048" cy="1077218"/>
          </a:xfrm>
          <a:prstGeom prst="rect">
            <a:avLst/>
          </a:prstGeom>
          <a:solidFill>
            <a:srgbClr val="008000"/>
          </a:solidFill>
          <a:scene3d>
            <a:camera prst="orthographicFront"/>
            <a:lightRig rig="threePt" dir="t"/>
          </a:scene3d>
          <a:sp3d>
            <a:bevelT prst="relaxedInset"/>
            <a:bevelB prst="relaxedInset"/>
          </a:sp3d>
        </p:spPr>
        <p:txBody>
          <a:bodyPr wrap="square" lIns="91440" tIns="45720" rIns="91440" bIns="45720">
            <a:spAutoFit/>
          </a:bodyPr>
          <a:lstStyle/>
          <a:p>
            <a:pPr algn="ctr"/>
            <a:r>
              <a:rPr lang="en-US" sz="32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How does Oxygen become available to Animals and Plants ??</a:t>
            </a:r>
          </a:p>
        </p:txBody>
      </p:sp>
      <p:sp>
        <p:nvSpPr>
          <p:cNvPr id="9" name="Rectangle 8"/>
          <p:cNvSpPr/>
          <p:nvPr/>
        </p:nvSpPr>
        <p:spPr>
          <a:xfrm>
            <a:off x="1993377" y="4857760"/>
            <a:ext cx="5436144" cy="1200329"/>
          </a:xfrm>
          <a:prstGeom prst="rect">
            <a:avLst/>
          </a:prstGeom>
          <a:solidFill>
            <a:srgbClr val="7030A0"/>
          </a:solidFill>
          <a:scene3d>
            <a:camera prst="orthographicFront"/>
            <a:lightRig rig="threePt" dir="t"/>
          </a:scene3d>
          <a:sp3d>
            <a:bevelT prst="relaxedInset"/>
            <a:bevelB prst="relaxedInset"/>
          </a:sp3d>
        </p:spPr>
        <p:txBody>
          <a:bodyPr wrap="square" lIns="91440" tIns="45720" rIns="91440" bIns="45720">
            <a:spAutoFit/>
          </a:bodyPr>
          <a:lstStyle/>
          <a:p>
            <a:pPr algn="ctr"/>
            <a:r>
              <a:rPr lang="en-US"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How is the Oxygen in the Atmosphere replaced ??</a:t>
            </a:r>
            <a:endPar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7" name="s3">
            <a:hlinkClick r:id="" action="ppaction://media"/>
          </p:cNvPr>
          <p:cNvPicPr>
            <a:picLocks noRot="1" noChangeAspect="1"/>
          </p:cNvPicPr>
          <p:nvPr>
            <a:wavAudioFile r:embed="rId1" name="s3"/>
          </p:nvPr>
        </p:nvPicPr>
        <p:blipFill>
          <a:blip r:embed="rId3"/>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116" fill="hold"/>
                                        <p:tgtEl>
                                          <p:spTgt spid="7"/>
                                        </p:tgtEl>
                                      </p:cBhvr>
                                    </p:cmd>
                                  </p:childTnLst>
                                </p:cTn>
                              </p:par>
                              <p:par>
                                <p:cTn id="7" presetID="23" presetClass="entr" presetSubtype="16"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 calcmode="lin" valueType="num">
                                      <p:cBhvr>
                                        <p:cTn id="9" dur="3000" fill="hold"/>
                                        <p:tgtEl>
                                          <p:spTgt spid="2"/>
                                        </p:tgtEl>
                                        <p:attrNameLst>
                                          <p:attrName>ppt_w</p:attrName>
                                        </p:attrNameLst>
                                      </p:cBhvr>
                                      <p:tavLst>
                                        <p:tav tm="0">
                                          <p:val>
                                            <p:fltVal val="0"/>
                                          </p:val>
                                        </p:tav>
                                        <p:tav tm="100000">
                                          <p:val>
                                            <p:strVal val="#ppt_w"/>
                                          </p:val>
                                        </p:tav>
                                      </p:tavLst>
                                    </p:anim>
                                    <p:anim calcmode="lin" valueType="num">
                                      <p:cBhvr>
                                        <p:cTn id="10" dur="3000" fill="hold"/>
                                        <p:tgtEl>
                                          <p:spTgt spid="2"/>
                                        </p:tgtEl>
                                        <p:attrNameLst>
                                          <p:attrName>ppt_h</p:attrName>
                                        </p:attrNameLst>
                                      </p:cBhvr>
                                      <p:tavLst>
                                        <p:tav tm="0">
                                          <p:val>
                                            <p:fltVal val="0"/>
                                          </p:val>
                                        </p:tav>
                                        <p:tav tm="100000">
                                          <p:val>
                                            <p:strVal val="#ppt_h"/>
                                          </p:val>
                                        </p:tav>
                                      </p:tavLst>
                                    </p:anim>
                                  </p:childTnLst>
                                </p:cTn>
                              </p:par>
                              <p:par>
                                <p:cTn id="11" presetID="22" presetClass="entr" presetSubtype="8" fill="hold" grpId="0" nodeType="withEffect">
                                  <p:stCondLst>
                                    <p:cond delay="400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3000"/>
                                        <p:tgtEl>
                                          <p:spTgt spid="5"/>
                                        </p:tgtEl>
                                      </p:cBhvr>
                                    </p:animEffect>
                                  </p:childTnLst>
                                </p:cTn>
                              </p:par>
                              <p:par>
                                <p:cTn id="14" presetID="22" presetClass="entr" presetSubtype="8" fill="hold" grpId="0" nodeType="withEffect">
                                  <p:stCondLst>
                                    <p:cond delay="800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3000"/>
                                        <p:tgtEl>
                                          <p:spTgt spid="6"/>
                                        </p:tgtEl>
                                      </p:cBhvr>
                                    </p:animEffect>
                                  </p:childTnLst>
                                </p:cTn>
                              </p:par>
                              <p:par>
                                <p:cTn id="17" presetID="22" presetClass="entr" presetSubtype="1" fill="hold" grpId="0" nodeType="withEffect">
                                  <p:stCondLst>
                                    <p:cond delay="12000"/>
                                  </p:stCondLst>
                                  <p:childTnLst>
                                    <p:set>
                                      <p:cBhvr>
                                        <p:cTn id="18" dur="1" fill="hold">
                                          <p:stCondLst>
                                            <p:cond delay="0"/>
                                          </p:stCondLst>
                                        </p:cTn>
                                        <p:tgtEl>
                                          <p:spTgt spid="8"/>
                                        </p:tgtEl>
                                        <p:attrNameLst>
                                          <p:attrName>style.visibility</p:attrName>
                                        </p:attrNameLst>
                                      </p:cBhvr>
                                      <p:to>
                                        <p:strVal val="visible"/>
                                      </p:to>
                                    </p:set>
                                    <p:animEffect transition="in" filter="wipe(up)">
                                      <p:cBhvr>
                                        <p:cTn id="19" dur="7000"/>
                                        <p:tgtEl>
                                          <p:spTgt spid="8"/>
                                        </p:tgtEl>
                                      </p:cBhvr>
                                    </p:animEffect>
                                  </p:childTnLst>
                                </p:cTn>
                              </p:par>
                              <p:par>
                                <p:cTn id="20" presetID="22" presetClass="entr" presetSubtype="8" fill="hold" grpId="0" nodeType="withEffect">
                                  <p:stCondLst>
                                    <p:cond delay="1900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23"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bldLst>
      <p:bldP spid="2" grpId="0"/>
      <p:bldP spid="5" grpId="0" animBg="1"/>
      <p:bldP spid="6" grpId="0" animBg="1"/>
      <p:bldP spid="8" grpId="0" animBg="1"/>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3"/>
          <a:srcRect/>
          <a:stretch>
            <a:fillRect/>
          </a:stretch>
        </p:blipFill>
        <p:spPr bwMode="auto">
          <a:xfrm>
            <a:off x="4357686" y="2071678"/>
            <a:ext cx="4786314" cy="4786322"/>
          </a:xfrm>
          <a:prstGeom prst="rect">
            <a:avLst/>
          </a:prstGeom>
          <a:noFill/>
          <a:ln w="9525">
            <a:noFill/>
            <a:miter lim="800000"/>
            <a:headEnd/>
            <a:tailEnd/>
          </a:ln>
          <a:effectLst/>
        </p:spPr>
      </p:pic>
      <p:sp>
        <p:nvSpPr>
          <p:cNvPr id="11" name="Oval Callout 10"/>
          <p:cNvSpPr/>
          <p:nvPr/>
        </p:nvSpPr>
        <p:spPr>
          <a:xfrm>
            <a:off x="4286248" y="71438"/>
            <a:ext cx="4786314" cy="1643050"/>
          </a:xfrm>
          <a:prstGeom prst="wedgeEllipseCallout">
            <a:avLst>
              <a:gd name="adj1" fmla="val -7182"/>
              <a:gd name="adj2" fmla="val 73667"/>
            </a:avLst>
          </a:prstGeom>
          <a:noFill/>
          <a:ln cmpd="dbl">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tx2">
                    <a:lumMod val="75000"/>
                  </a:schemeClr>
                </a:solidFill>
                <a:latin typeface="Times New Roman" pitchFamily="18" charset="0"/>
                <a:cs typeface="Times New Roman" pitchFamily="18" charset="0"/>
              </a:rPr>
              <a:t>Good morning students…</a:t>
            </a:r>
          </a:p>
          <a:p>
            <a:pPr algn="ctr"/>
            <a:r>
              <a:rPr lang="en-US" sz="2400" dirty="0" smtClean="0">
                <a:solidFill>
                  <a:schemeClr val="tx2">
                    <a:lumMod val="75000"/>
                  </a:schemeClr>
                </a:solidFill>
                <a:latin typeface="Times New Roman" pitchFamily="18" charset="0"/>
                <a:cs typeface="Times New Roman" pitchFamily="18" charset="0"/>
              </a:rPr>
              <a:t>Today we will learn about </a:t>
            </a:r>
          </a:p>
          <a:p>
            <a:pPr algn="ctr"/>
            <a:r>
              <a:rPr lang="en-US" sz="2800" b="1" dirty="0" smtClean="0">
                <a:solidFill>
                  <a:schemeClr val="tx2">
                    <a:lumMod val="75000"/>
                  </a:schemeClr>
                </a:solidFill>
                <a:latin typeface="Times New Roman" pitchFamily="18" charset="0"/>
                <a:cs typeface="Times New Roman" pitchFamily="18" charset="0"/>
              </a:rPr>
              <a:t>Air round us</a:t>
            </a:r>
            <a:r>
              <a:rPr lang="en-US" sz="2400" dirty="0" smtClean="0">
                <a:solidFill>
                  <a:schemeClr val="tx2">
                    <a:lumMod val="75000"/>
                  </a:schemeClr>
                </a:solidFill>
                <a:latin typeface="Times New Roman" pitchFamily="18" charset="0"/>
                <a:cs typeface="Times New Roman" pitchFamily="18" charset="0"/>
              </a:rPr>
              <a:t>.</a:t>
            </a:r>
            <a:endParaRPr lang="en-US" sz="2400" dirty="0">
              <a:solidFill>
                <a:schemeClr val="tx2">
                  <a:lumMod val="75000"/>
                </a:schemeClr>
              </a:solidFill>
              <a:latin typeface="Times New Roman" pitchFamily="18" charset="0"/>
              <a:cs typeface="Times New Roman" pitchFamily="18" charset="0"/>
            </a:endParaRPr>
          </a:p>
        </p:txBody>
      </p:sp>
      <p:pic>
        <p:nvPicPr>
          <p:cNvPr id="3" name="Picture 4"/>
          <p:cNvPicPr>
            <a:picLocks noChangeAspect="1" noChangeArrowheads="1"/>
          </p:cNvPicPr>
          <p:nvPr/>
        </p:nvPicPr>
        <p:blipFill>
          <a:blip r:embed="rId4"/>
          <a:srcRect/>
          <a:stretch>
            <a:fillRect/>
          </a:stretch>
        </p:blipFill>
        <p:spPr bwMode="auto">
          <a:xfrm>
            <a:off x="0" y="928670"/>
            <a:ext cx="2500298" cy="2928958"/>
          </a:xfrm>
          <a:prstGeom prst="rect">
            <a:avLst/>
          </a:prstGeom>
          <a:noFill/>
          <a:ln w="9525">
            <a:noFill/>
            <a:miter lim="800000"/>
            <a:headEnd/>
            <a:tailEnd/>
          </a:ln>
          <a:effectLst/>
        </p:spPr>
      </p:pic>
      <p:pic>
        <p:nvPicPr>
          <p:cNvPr id="1028" name="Picture 4" descr="C:\Users\negi\Desktop\jeevan negi class 6\images.jpg"/>
          <p:cNvPicPr>
            <a:picLocks noChangeAspect="1" noChangeArrowheads="1"/>
          </p:cNvPicPr>
          <p:nvPr/>
        </p:nvPicPr>
        <p:blipFill>
          <a:blip r:embed="rId5"/>
          <a:srcRect/>
          <a:stretch>
            <a:fillRect/>
          </a:stretch>
        </p:blipFill>
        <p:spPr bwMode="auto">
          <a:xfrm>
            <a:off x="357158" y="3786166"/>
            <a:ext cx="2428892" cy="3071834"/>
          </a:xfrm>
          <a:prstGeom prst="rect">
            <a:avLst/>
          </a:prstGeom>
          <a:noFill/>
        </p:spPr>
      </p:pic>
      <p:sp>
        <p:nvSpPr>
          <p:cNvPr id="9" name="Oval Callout 8"/>
          <p:cNvSpPr/>
          <p:nvPr/>
        </p:nvSpPr>
        <p:spPr>
          <a:xfrm>
            <a:off x="2428860" y="357166"/>
            <a:ext cx="1928826" cy="3071834"/>
          </a:xfrm>
          <a:prstGeom prst="wedgeEllipseCallout">
            <a:avLst>
              <a:gd name="adj1" fmla="val -49537"/>
              <a:gd name="adj2" fmla="val 66016"/>
            </a:avLst>
          </a:prstGeom>
          <a:noFill/>
          <a:ln cmpd="dbl">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tx2">
                    <a:lumMod val="75000"/>
                  </a:schemeClr>
                </a:solidFill>
                <a:latin typeface="Times New Roman" pitchFamily="18" charset="0"/>
                <a:cs typeface="Times New Roman" pitchFamily="18" charset="0"/>
              </a:rPr>
              <a:t>Good morning </a:t>
            </a:r>
            <a:r>
              <a:rPr lang="en-US" sz="2400" dirty="0" err="1" smtClean="0">
                <a:solidFill>
                  <a:schemeClr val="tx2">
                    <a:lumMod val="75000"/>
                  </a:schemeClr>
                </a:solidFill>
                <a:latin typeface="Times New Roman" pitchFamily="18" charset="0"/>
                <a:cs typeface="Times New Roman" pitchFamily="18" charset="0"/>
              </a:rPr>
              <a:t>mam</a:t>
            </a:r>
            <a:r>
              <a:rPr lang="en-US" sz="2400" dirty="0" smtClean="0">
                <a:solidFill>
                  <a:schemeClr val="tx2">
                    <a:lumMod val="75000"/>
                  </a:schemeClr>
                </a:solidFill>
                <a:latin typeface="Times New Roman" pitchFamily="18" charset="0"/>
                <a:cs typeface="Times New Roman" pitchFamily="18" charset="0"/>
              </a:rPr>
              <a:t>…</a:t>
            </a:r>
          </a:p>
          <a:p>
            <a:pPr algn="ctr"/>
            <a:r>
              <a:rPr lang="en-US" sz="2400" dirty="0" smtClean="0">
                <a:solidFill>
                  <a:schemeClr val="tx2">
                    <a:lumMod val="75000"/>
                  </a:schemeClr>
                </a:solidFill>
                <a:latin typeface="Times New Roman" pitchFamily="18" charset="0"/>
                <a:cs typeface="Times New Roman" pitchFamily="18" charset="0"/>
              </a:rPr>
              <a:t>What we are going to learn today?</a:t>
            </a:r>
            <a:endParaRPr lang="en-US" sz="2400" dirty="0">
              <a:solidFill>
                <a:schemeClr val="tx2">
                  <a:lumMod val="75000"/>
                </a:schemeClr>
              </a:solidFill>
              <a:latin typeface="Times New Roman" pitchFamily="18" charset="0"/>
              <a:cs typeface="Times New Roman" pitchFamily="18" charset="0"/>
            </a:endParaRPr>
          </a:p>
        </p:txBody>
      </p:sp>
      <p:pic>
        <p:nvPicPr>
          <p:cNvPr id="7" name="s4">
            <a:hlinkClick r:id="" action="ppaction://media"/>
          </p:cNvPr>
          <p:cNvPicPr>
            <a:picLocks noRot="1" noChangeAspect="1"/>
          </p:cNvPicPr>
          <p:nvPr>
            <a:wavAudioFile r:embed="rId1" name="s4"/>
          </p:nvPr>
        </p:nvPicPr>
        <p:blipFill>
          <a:blip r:embed="rId6"/>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282" fill="hold"/>
                                        <p:tgtEl>
                                          <p:spTgt spid="7"/>
                                        </p:tgtEl>
                                      </p:cBhvr>
                                    </p:cmd>
                                  </p:childTnLst>
                                </p:cTn>
                              </p:par>
                              <p:par>
                                <p:cTn id="7" presetID="1" presetClass="entr" presetSubtype="0" fill="hold" nodeType="withEffect">
                                  <p:stCondLst>
                                    <p:cond delay="0"/>
                                  </p:stCondLst>
                                  <p:childTnLst>
                                    <p:set>
                                      <p:cBhvr>
                                        <p:cTn id="8" dur="1" fill="hold">
                                          <p:stCondLst>
                                            <p:cond delay="0"/>
                                          </p:stCondLst>
                                        </p:cTn>
                                        <p:tgtEl>
                                          <p:spTgt spid="102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22" presetClass="entr" presetSubtype="2" fill="hold" nodeType="withEffect">
                                  <p:stCondLst>
                                    <p:cond delay="1000"/>
                                  </p:stCondLst>
                                  <p:childTnLst>
                                    <p:set>
                                      <p:cBhvr>
                                        <p:cTn id="12" dur="1" fill="hold">
                                          <p:stCondLst>
                                            <p:cond delay="0"/>
                                          </p:stCondLst>
                                        </p:cTn>
                                        <p:tgtEl>
                                          <p:spTgt spid="2"/>
                                        </p:tgtEl>
                                        <p:attrNameLst>
                                          <p:attrName>style.visibility</p:attrName>
                                        </p:attrNameLst>
                                      </p:cBhvr>
                                      <p:to>
                                        <p:strVal val="visible"/>
                                      </p:to>
                                    </p:set>
                                    <p:animEffect transition="in" filter="wipe(right)">
                                      <p:cBhvr>
                                        <p:cTn id="13" dur="500"/>
                                        <p:tgtEl>
                                          <p:spTgt spid="2"/>
                                        </p:tgtEl>
                                      </p:cBhvr>
                                    </p:animEffect>
                                  </p:childTnLst>
                                </p:cTn>
                              </p:par>
                              <p:par>
                                <p:cTn id="14" presetID="22" presetClass="entr" presetSubtype="1" fill="hold" grpId="0" nodeType="withEffect">
                                  <p:stCondLst>
                                    <p:cond delay="2000"/>
                                  </p:stCondLst>
                                  <p:childTnLst>
                                    <p:set>
                                      <p:cBhvr>
                                        <p:cTn id="15" dur="1" fill="hold">
                                          <p:stCondLst>
                                            <p:cond delay="0"/>
                                          </p:stCondLst>
                                        </p:cTn>
                                        <p:tgtEl>
                                          <p:spTgt spid="9"/>
                                        </p:tgtEl>
                                        <p:attrNameLst>
                                          <p:attrName>style.visibility</p:attrName>
                                        </p:attrNameLst>
                                      </p:cBhvr>
                                      <p:to>
                                        <p:strVal val="visible"/>
                                      </p:to>
                                    </p:set>
                                    <p:animEffect transition="in" filter="wipe(up)">
                                      <p:cBhvr>
                                        <p:cTn id="16" dur="3000"/>
                                        <p:tgtEl>
                                          <p:spTgt spid="9"/>
                                        </p:tgtEl>
                                      </p:cBhvr>
                                    </p:animEffect>
                                  </p:childTnLst>
                                </p:cTn>
                              </p:par>
                              <p:par>
                                <p:cTn id="17" presetID="10" presetClass="entr" presetSubtype="0" fill="hold" grpId="0" nodeType="withEffect">
                                  <p:stCondLst>
                                    <p:cond delay="700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3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20"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bldLst>
      <p:bldP spid="11" grpId="0" animBg="1"/>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643306" y="309562"/>
            <a:ext cx="5214974" cy="6119834"/>
          </a:xfrm>
        </p:spPr>
        <p:txBody>
          <a:bodyPr>
            <a:noAutofit/>
          </a:bodyPr>
          <a:lstStyle/>
          <a:p>
            <a:pPr lvl="1" algn="just">
              <a:buNone/>
            </a:pPr>
            <a:r>
              <a:rPr lang="en-US" sz="2700" b="1" dirty="0" smtClean="0">
                <a:latin typeface="Times New Roman" pitchFamily="18" charset="0"/>
                <a:cs typeface="Times New Roman" pitchFamily="18" charset="0"/>
              </a:rPr>
              <a:t>			Children we have learnt that all living things require air. But have you ever seen air ? You might not have seen air, but surely you m</a:t>
            </a:r>
            <a:r>
              <a:rPr lang="hi-IN" sz="2700" b="1" dirty="0" smtClean="0">
                <a:latin typeface="Times New Roman" pitchFamily="18" charset="0"/>
                <a:cs typeface="Times New Roman" pitchFamily="18" charset="0"/>
              </a:rPr>
              <a:t>u</a:t>
            </a:r>
            <a:r>
              <a:rPr lang="en-US" sz="2700" b="1" dirty="0" err="1" smtClean="0">
                <a:latin typeface="Times New Roman" pitchFamily="18" charset="0"/>
                <a:cs typeface="Times New Roman" pitchFamily="18" charset="0"/>
              </a:rPr>
              <a:t>st</a:t>
            </a:r>
            <a:r>
              <a:rPr lang="en-US" sz="2700" b="1" dirty="0" smtClean="0">
                <a:latin typeface="Times New Roman" pitchFamily="18" charset="0"/>
                <a:cs typeface="Times New Roman" pitchFamily="18" charset="0"/>
              </a:rPr>
              <a:t> have felt its presence in so many ways. You notice it when the leaves of the trees rustle or the clothes hanging on a clothes-line sway. Pages of an open book begin fluttering when the fan is switched on. The moving air makes it possible for you to fly your kite.</a:t>
            </a:r>
            <a:endParaRPr lang="en-US" sz="2700" b="1" dirty="0">
              <a:latin typeface="Times New Roman" pitchFamily="18" charset="0"/>
              <a:cs typeface="Times New Roman" pitchFamily="18" charset="0"/>
            </a:endParaRPr>
          </a:p>
        </p:txBody>
      </p:sp>
      <p:pic>
        <p:nvPicPr>
          <p:cNvPr id="6" name="Picture 3"/>
          <p:cNvPicPr>
            <a:picLocks noChangeAspect="1" noChangeArrowheads="1"/>
          </p:cNvPicPr>
          <p:nvPr/>
        </p:nvPicPr>
        <p:blipFill>
          <a:blip r:embed="rId3"/>
          <a:srcRect/>
          <a:stretch>
            <a:fillRect/>
          </a:stretch>
        </p:blipFill>
        <p:spPr bwMode="auto">
          <a:xfrm>
            <a:off x="0" y="1000108"/>
            <a:ext cx="4214810" cy="5857892"/>
          </a:xfrm>
          <a:prstGeom prst="rect">
            <a:avLst/>
          </a:prstGeom>
          <a:noFill/>
          <a:ln w="9525">
            <a:noFill/>
            <a:miter lim="800000"/>
            <a:headEnd/>
            <a:tailEnd/>
          </a:ln>
          <a:effectLst/>
        </p:spPr>
      </p:pic>
      <p:pic>
        <p:nvPicPr>
          <p:cNvPr id="7" name="s5">
            <a:hlinkClick r:id="" action="ppaction://media"/>
          </p:cNvPr>
          <p:cNvPicPr>
            <a:picLocks noRot="1" noChangeAspect="1"/>
          </p:cNvPicPr>
          <p:nvPr>
            <a:wavAudioFile r:embed="rId1" name="s5"/>
          </p:nvPr>
        </p:nvPicPr>
        <p:blipFill>
          <a:blip r:embed="rId4"/>
          <a:stretch>
            <a:fillRect/>
          </a:stretch>
        </p:blipFill>
        <p:spPr>
          <a:xfrm>
            <a:off x="4740813" y="3481390"/>
            <a:ext cx="304800" cy="304800"/>
          </a:xfrm>
          <a:prstGeom prst="rect">
            <a:avLst/>
          </a:prstGeom>
        </p:spPr>
      </p:pic>
      <p:pic>
        <p:nvPicPr>
          <p:cNvPr id="1026" name="Picture 2" descr="C:\Users\negi\Desktop\jeevan negi class 6\Cherry_tree_moving_in_the_wind_2.gif"/>
          <p:cNvPicPr>
            <a:picLocks noChangeAspect="1" noChangeArrowheads="1" noCrop="1"/>
          </p:cNvPicPr>
          <p:nvPr/>
        </p:nvPicPr>
        <p:blipFill>
          <a:blip r:embed="rId5"/>
          <a:srcRect/>
          <a:stretch>
            <a:fillRect/>
          </a:stretch>
        </p:blipFill>
        <p:spPr bwMode="auto">
          <a:xfrm>
            <a:off x="0" y="0"/>
            <a:ext cx="4143372" cy="6858000"/>
          </a:xfrm>
          <a:prstGeom prst="rect">
            <a:avLst/>
          </a:prstGeom>
          <a:noFill/>
        </p:spPr>
      </p:pic>
      <p:pic>
        <p:nvPicPr>
          <p:cNvPr id="1027" name="Picture 3" descr="C:\Users\negi\Desktop\jeevan negi class 6\clothes-line.gif"/>
          <p:cNvPicPr>
            <a:picLocks noChangeAspect="1" noChangeArrowheads="1" noCrop="1"/>
          </p:cNvPicPr>
          <p:nvPr/>
        </p:nvPicPr>
        <p:blipFill>
          <a:blip r:embed="rId6"/>
          <a:srcRect/>
          <a:stretch>
            <a:fillRect/>
          </a:stretch>
        </p:blipFill>
        <p:spPr bwMode="auto">
          <a:xfrm>
            <a:off x="0" y="0"/>
            <a:ext cx="4143404" cy="6858000"/>
          </a:xfrm>
          <a:prstGeom prst="rect">
            <a:avLst/>
          </a:prstGeom>
          <a:noFill/>
        </p:spPr>
      </p:pic>
      <p:pic>
        <p:nvPicPr>
          <p:cNvPr id="1028" name="Picture 4" descr="C:\Users\negi\Desktop\jeevan negi class 6\giphy (1).gif"/>
          <p:cNvPicPr>
            <a:picLocks noChangeAspect="1" noChangeArrowheads="1" noCrop="1"/>
          </p:cNvPicPr>
          <p:nvPr/>
        </p:nvPicPr>
        <p:blipFill>
          <a:blip r:embed="rId7"/>
          <a:srcRect/>
          <a:stretch>
            <a:fillRect/>
          </a:stretch>
        </p:blipFill>
        <p:spPr bwMode="auto">
          <a:xfrm>
            <a:off x="0" y="500042"/>
            <a:ext cx="4143372" cy="6357958"/>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6734" fill="hold"/>
                                        <p:tgtEl>
                                          <p:spTgt spid="7"/>
                                        </p:tgtEl>
                                      </p:cBhvr>
                                    </p:cmd>
                                  </p:childTnLst>
                                </p:cTn>
                              </p:par>
                              <p:par>
                                <p:cTn id="7" presetID="22" presetClass="entr" presetSubtype="1"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animEffect transition="in" filter="wipe(up)">
                                      <p:cBhvr>
                                        <p:cTn id="9" dur="29000"/>
                                        <p:tgtEl>
                                          <p:spTgt spid="3">
                                            <p:txEl>
                                              <p:pRg st="0" end="0"/>
                                            </p:txEl>
                                          </p:spTgt>
                                        </p:tgtEl>
                                      </p:cBhvr>
                                    </p:animEffect>
                                  </p:childTnLst>
                                </p:cTn>
                              </p:par>
                              <p:par>
                                <p:cTn id="10" presetID="10"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childTnLst>
                                </p:cTn>
                              </p:par>
                              <p:par>
                                <p:cTn id="13" presetID="55" presetClass="entr" presetSubtype="0" fill="hold" nodeType="withEffect">
                                  <p:stCondLst>
                                    <p:cond delay="24000"/>
                                  </p:stCondLst>
                                  <p:childTnLst>
                                    <p:set>
                                      <p:cBhvr>
                                        <p:cTn id="14" dur="1" fill="hold">
                                          <p:stCondLst>
                                            <p:cond delay="0"/>
                                          </p:stCondLst>
                                        </p:cTn>
                                        <p:tgtEl>
                                          <p:spTgt spid="1026"/>
                                        </p:tgtEl>
                                        <p:attrNameLst>
                                          <p:attrName>style.visibility</p:attrName>
                                        </p:attrNameLst>
                                      </p:cBhvr>
                                      <p:to>
                                        <p:strVal val="visible"/>
                                      </p:to>
                                    </p:set>
                                    <p:anim calcmode="lin" valueType="num">
                                      <p:cBhvr>
                                        <p:cTn id="15" dur="1000" fill="hold"/>
                                        <p:tgtEl>
                                          <p:spTgt spid="1026"/>
                                        </p:tgtEl>
                                        <p:attrNameLst>
                                          <p:attrName>ppt_w</p:attrName>
                                        </p:attrNameLst>
                                      </p:cBhvr>
                                      <p:tavLst>
                                        <p:tav tm="0">
                                          <p:val>
                                            <p:strVal val="#ppt_w*0.70"/>
                                          </p:val>
                                        </p:tav>
                                        <p:tav tm="100000">
                                          <p:val>
                                            <p:strVal val="#ppt_w"/>
                                          </p:val>
                                        </p:tav>
                                      </p:tavLst>
                                    </p:anim>
                                    <p:anim calcmode="lin" valueType="num">
                                      <p:cBhvr>
                                        <p:cTn id="16" dur="1000" fill="hold"/>
                                        <p:tgtEl>
                                          <p:spTgt spid="1026"/>
                                        </p:tgtEl>
                                        <p:attrNameLst>
                                          <p:attrName>ppt_h</p:attrName>
                                        </p:attrNameLst>
                                      </p:cBhvr>
                                      <p:tavLst>
                                        <p:tav tm="0">
                                          <p:val>
                                            <p:strVal val="#ppt_h"/>
                                          </p:val>
                                        </p:tav>
                                        <p:tav tm="100000">
                                          <p:val>
                                            <p:strVal val="#ppt_h"/>
                                          </p:val>
                                        </p:tav>
                                      </p:tavLst>
                                    </p:anim>
                                    <p:animEffect transition="in" filter="fade">
                                      <p:cBhvr>
                                        <p:cTn id="17" dur="1000"/>
                                        <p:tgtEl>
                                          <p:spTgt spid="1026"/>
                                        </p:tgtEl>
                                      </p:cBhvr>
                                    </p:animEffect>
                                  </p:childTnLst>
                                </p:cTn>
                              </p:par>
                              <p:par>
                                <p:cTn id="18" presetID="1" presetClass="exit" presetSubtype="0" fill="hold" nodeType="withEffect">
                                  <p:stCondLst>
                                    <p:cond delay="31000"/>
                                  </p:stCondLst>
                                  <p:childTnLst>
                                    <p:set>
                                      <p:cBhvr>
                                        <p:cTn id="19" dur="1" fill="hold">
                                          <p:stCondLst>
                                            <p:cond delay="0"/>
                                          </p:stCondLst>
                                        </p:cTn>
                                        <p:tgtEl>
                                          <p:spTgt spid="1026"/>
                                        </p:tgtEl>
                                        <p:attrNameLst>
                                          <p:attrName>style.visibility</p:attrName>
                                        </p:attrNameLst>
                                      </p:cBhvr>
                                      <p:to>
                                        <p:strVal val="hidden"/>
                                      </p:to>
                                    </p:set>
                                  </p:childTnLst>
                                </p:cTn>
                              </p:par>
                              <p:par>
                                <p:cTn id="20" presetID="10" presetClass="entr" presetSubtype="0" fill="hold" nodeType="withEffect">
                                  <p:stCondLst>
                                    <p:cond delay="31000"/>
                                  </p:stCondLst>
                                  <p:childTnLst>
                                    <p:set>
                                      <p:cBhvr>
                                        <p:cTn id="21" dur="1" fill="hold">
                                          <p:stCondLst>
                                            <p:cond delay="0"/>
                                          </p:stCondLst>
                                        </p:cTn>
                                        <p:tgtEl>
                                          <p:spTgt spid="1027"/>
                                        </p:tgtEl>
                                        <p:attrNameLst>
                                          <p:attrName>style.visibility</p:attrName>
                                        </p:attrNameLst>
                                      </p:cBhvr>
                                      <p:to>
                                        <p:strVal val="visible"/>
                                      </p:to>
                                    </p:set>
                                    <p:animEffect transition="in" filter="fade">
                                      <p:cBhvr>
                                        <p:cTn id="22" dur="500"/>
                                        <p:tgtEl>
                                          <p:spTgt spid="1027"/>
                                        </p:tgtEl>
                                      </p:cBhvr>
                                    </p:animEffect>
                                  </p:childTnLst>
                                </p:cTn>
                              </p:par>
                              <p:par>
                                <p:cTn id="23" presetID="1" presetClass="exit" presetSubtype="0" fill="hold" nodeType="withEffect">
                                  <p:stCondLst>
                                    <p:cond delay="39000"/>
                                  </p:stCondLst>
                                  <p:childTnLst>
                                    <p:set>
                                      <p:cBhvr>
                                        <p:cTn id="24" dur="1" fill="hold">
                                          <p:stCondLst>
                                            <p:cond delay="0"/>
                                          </p:stCondLst>
                                        </p:cTn>
                                        <p:tgtEl>
                                          <p:spTgt spid="1027"/>
                                        </p:tgtEl>
                                        <p:attrNameLst>
                                          <p:attrName>style.visibility</p:attrName>
                                        </p:attrNameLst>
                                      </p:cBhvr>
                                      <p:to>
                                        <p:strVal val="hidden"/>
                                      </p:to>
                                    </p:set>
                                  </p:childTnLst>
                                </p:cTn>
                              </p:par>
                              <p:par>
                                <p:cTn id="25" presetID="10" presetClass="entr" presetSubtype="0" fill="hold" nodeType="withEffect">
                                  <p:stCondLst>
                                    <p:cond delay="39000"/>
                                  </p:stCondLst>
                                  <p:childTnLst>
                                    <p:set>
                                      <p:cBhvr>
                                        <p:cTn id="26" dur="1" fill="hold">
                                          <p:stCondLst>
                                            <p:cond delay="0"/>
                                          </p:stCondLst>
                                        </p:cTn>
                                        <p:tgtEl>
                                          <p:spTgt spid="1028"/>
                                        </p:tgtEl>
                                        <p:attrNameLst>
                                          <p:attrName>style.visibility</p:attrName>
                                        </p:attrNameLst>
                                      </p:cBhvr>
                                      <p:to>
                                        <p:strVal val="visible"/>
                                      </p:to>
                                    </p:set>
                                    <p:animEffect transition="in" filter="fade">
                                      <p:cBhvr>
                                        <p:cTn id="27" dur="500"/>
                                        <p:tgtEl>
                                          <p:spTgt spid="1028"/>
                                        </p:tgtEl>
                                      </p:cBhvr>
                                    </p:animEffect>
                                  </p:childTnLst>
                                </p:cTn>
                              </p:par>
                              <p:par>
                                <p:cTn id="28" presetID="1" presetClass="exit" presetSubtype="0" fill="hold" nodeType="withEffect">
                                  <p:stCondLst>
                                    <p:cond delay="48000"/>
                                  </p:stCondLst>
                                  <p:childTnLst>
                                    <p:set>
                                      <p:cBhvr>
                                        <p:cTn id="29" dur="1" fill="hold">
                                          <p:stCondLst>
                                            <p:cond delay="0"/>
                                          </p:stCondLst>
                                        </p:cTn>
                                        <p:tgtEl>
                                          <p:spTgt spid="10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30"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C:\Users\negi\Desktop\jeevan negi class 6\untitled-1.gif"/>
          <p:cNvPicPr>
            <a:picLocks noChangeAspect="1" noChangeArrowheads="1" noCrop="1"/>
          </p:cNvPicPr>
          <p:nvPr/>
        </p:nvPicPr>
        <p:blipFill>
          <a:blip r:embed="rId3"/>
          <a:srcRect/>
          <a:stretch>
            <a:fillRect/>
          </a:stretch>
        </p:blipFill>
        <p:spPr bwMode="auto">
          <a:xfrm>
            <a:off x="4495800" y="1295400"/>
            <a:ext cx="4648200" cy="5562600"/>
          </a:xfrm>
          <a:prstGeom prst="rect">
            <a:avLst/>
          </a:prstGeom>
          <a:noFill/>
        </p:spPr>
      </p:pic>
      <p:sp>
        <p:nvSpPr>
          <p:cNvPr id="10" name="TextBox 9"/>
          <p:cNvSpPr txBox="1"/>
          <p:nvPr/>
        </p:nvSpPr>
        <p:spPr>
          <a:xfrm>
            <a:off x="609600" y="373559"/>
            <a:ext cx="8077200" cy="769441"/>
          </a:xfrm>
          <a:prstGeom prst="rect">
            <a:avLst/>
          </a:prstGeom>
          <a:solidFill>
            <a:schemeClr val="accent6">
              <a:lumMod val="40000"/>
              <a:lumOff val="60000"/>
            </a:schemeClr>
          </a:solidFill>
        </p:spPr>
        <p:txBody>
          <a:bodyPr wrap="square" rtlCol="0">
            <a:spAutoFit/>
          </a:bodyPr>
          <a:lstStyle/>
          <a:p>
            <a:pPr algn="ctr"/>
            <a:r>
              <a:rPr lang="en-US" sz="4400" dirty="0" smtClean="0">
                <a:solidFill>
                  <a:srgbClr val="FF0000"/>
                </a:solidFill>
              </a:rPr>
              <a:t>Have you ever  played with a </a:t>
            </a:r>
            <a:r>
              <a:rPr lang="en-US" sz="4400" dirty="0" err="1" smtClean="0">
                <a:solidFill>
                  <a:srgbClr val="FF0000"/>
                </a:solidFill>
              </a:rPr>
              <a:t>firki</a:t>
            </a:r>
            <a:endParaRPr lang="en-US" dirty="0">
              <a:solidFill>
                <a:srgbClr val="FF0000"/>
              </a:solidFill>
            </a:endParaRPr>
          </a:p>
        </p:txBody>
      </p:sp>
      <p:pic>
        <p:nvPicPr>
          <p:cNvPr id="2055" name="Picture 7" descr="C:\Users\negi\Desktop\jeevan negi class 6\tenor (1).gif"/>
          <p:cNvPicPr>
            <a:picLocks noChangeAspect="1" noChangeArrowheads="1" noCrop="1"/>
          </p:cNvPicPr>
          <p:nvPr/>
        </p:nvPicPr>
        <p:blipFill>
          <a:blip r:embed="rId4"/>
          <a:srcRect/>
          <a:stretch>
            <a:fillRect/>
          </a:stretch>
        </p:blipFill>
        <p:spPr bwMode="auto">
          <a:xfrm>
            <a:off x="0" y="1295400"/>
            <a:ext cx="4743450" cy="5562600"/>
          </a:xfrm>
          <a:prstGeom prst="rect">
            <a:avLst/>
          </a:prstGeom>
          <a:noFill/>
        </p:spPr>
      </p:pic>
      <p:pic>
        <p:nvPicPr>
          <p:cNvPr id="5" name="s6">
            <a:hlinkClick r:id="" action="ppaction://media"/>
          </p:cNvPr>
          <p:cNvPicPr>
            <a:picLocks noRot="1" noChangeAspect="1"/>
          </p:cNvPicPr>
          <p:nvPr>
            <a:wavAudioFile r:embed="rId1" name="s6"/>
          </p:nvPr>
        </p:nvPicPr>
        <p:blipFill>
          <a:blip r:embed="rId5"/>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530" fill="hold"/>
                                        <p:tgtEl>
                                          <p:spTgt spid="5"/>
                                        </p:tgtEl>
                                      </p:cBhvr>
                                    </p:cmd>
                                  </p:childTnLst>
                                </p:cTn>
                              </p:par>
                              <p:par>
                                <p:cTn id="7" presetID="22" presetClass="entr" presetSubtype="8" fill="hold" grpId="0" nodeType="withEffect">
                                  <p:stCondLst>
                                    <p:cond delay="2500"/>
                                  </p:stCondLst>
                                  <p:childTnLst>
                                    <p:set>
                                      <p:cBhvr>
                                        <p:cTn id="8" dur="1" fill="hold">
                                          <p:stCondLst>
                                            <p:cond delay="0"/>
                                          </p:stCondLst>
                                        </p:cTn>
                                        <p:tgtEl>
                                          <p:spTgt spid="10"/>
                                        </p:tgtEl>
                                        <p:attrNameLst>
                                          <p:attrName>style.visibility</p:attrName>
                                        </p:attrNameLst>
                                      </p:cBhvr>
                                      <p:to>
                                        <p:strVal val="visible"/>
                                      </p:to>
                                    </p:set>
                                    <p:animEffect transition="in" filter="wipe(left)">
                                      <p:cBhvr>
                                        <p:cTn id="9" dur="3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10"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bldLst>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C:\Users\negi\Desktop\jeevan negi class 6\firki.gif"/>
          <p:cNvPicPr>
            <a:picLocks noChangeAspect="1" noChangeArrowheads="1" noCrop="1"/>
          </p:cNvPicPr>
          <p:nvPr/>
        </p:nvPicPr>
        <p:blipFill>
          <a:blip r:embed="rId3"/>
          <a:srcRect/>
          <a:stretch>
            <a:fillRect/>
          </a:stretch>
        </p:blipFill>
        <p:spPr bwMode="auto">
          <a:xfrm>
            <a:off x="3276600" y="457200"/>
            <a:ext cx="5715000" cy="6172200"/>
          </a:xfrm>
          <a:prstGeom prst="rect">
            <a:avLst/>
          </a:prstGeom>
          <a:noFill/>
        </p:spPr>
      </p:pic>
      <p:sp>
        <p:nvSpPr>
          <p:cNvPr id="3" name="Content Placeholder 2"/>
          <p:cNvSpPr>
            <a:spLocks noGrp="1"/>
          </p:cNvSpPr>
          <p:nvPr>
            <p:ph idx="1"/>
          </p:nvPr>
        </p:nvSpPr>
        <p:spPr>
          <a:xfrm>
            <a:off x="214282" y="1600200"/>
            <a:ext cx="4286280" cy="4525963"/>
          </a:xfrm>
        </p:spPr>
        <p:txBody>
          <a:bodyPr>
            <a:normAutofit fontScale="92500" lnSpcReduction="10000"/>
          </a:bodyPr>
          <a:lstStyle/>
          <a:p>
            <a:pPr algn="just">
              <a:buNone/>
            </a:pPr>
            <a:r>
              <a:rPr lang="en-US" b="1" dirty="0" smtClean="0"/>
              <a:t>			Hold the stick of the </a:t>
            </a:r>
            <a:r>
              <a:rPr lang="en-US" b="1" dirty="0" err="1" smtClean="0"/>
              <a:t>firki</a:t>
            </a:r>
            <a:r>
              <a:rPr lang="en-US" b="1" dirty="0" smtClean="0"/>
              <a:t> and place it in different</a:t>
            </a:r>
            <a:r>
              <a:rPr lang="hi-IN" b="1" dirty="0" smtClean="0"/>
              <a:t> directions</a:t>
            </a:r>
            <a:r>
              <a:rPr lang="en-US" b="1" dirty="0" smtClean="0"/>
              <a:t> in an open area. Move it a little, back and forth. Observe, what happens. Does the </a:t>
            </a:r>
            <a:r>
              <a:rPr lang="en-US" b="1" dirty="0" err="1" smtClean="0"/>
              <a:t>firki</a:t>
            </a:r>
            <a:r>
              <a:rPr lang="en-US" b="1" dirty="0" smtClean="0"/>
              <a:t> rotate? What makes a </a:t>
            </a:r>
            <a:r>
              <a:rPr lang="en-US" b="1" dirty="0" err="1" smtClean="0"/>
              <a:t>firki</a:t>
            </a:r>
            <a:r>
              <a:rPr lang="en-US" b="1" dirty="0" smtClean="0"/>
              <a:t> </a:t>
            </a:r>
            <a:r>
              <a:rPr lang="hi-IN" b="1" dirty="0" smtClean="0"/>
              <a:t>to </a:t>
            </a:r>
            <a:r>
              <a:rPr lang="en-US" b="1" dirty="0" smtClean="0"/>
              <a:t>rotate – moving air, </a:t>
            </a:r>
            <a:r>
              <a:rPr lang="en-US" b="1" dirty="0" err="1" smtClean="0"/>
              <a:t>isn</a:t>
            </a:r>
            <a:r>
              <a:rPr lang="hi-IN" b="1" dirty="0" smtClean="0"/>
              <a:t>’</a:t>
            </a:r>
            <a:r>
              <a:rPr lang="en-US" b="1" dirty="0" smtClean="0"/>
              <a:t>t it?</a:t>
            </a:r>
            <a:endParaRPr lang="en-US" b="1" dirty="0"/>
          </a:p>
        </p:txBody>
      </p:sp>
      <p:sp>
        <p:nvSpPr>
          <p:cNvPr id="2" name="Title 1"/>
          <p:cNvSpPr>
            <a:spLocks noGrp="1"/>
          </p:cNvSpPr>
          <p:nvPr>
            <p:ph type="title"/>
          </p:nvPr>
        </p:nvSpPr>
        <p:spPr>
          <a:xfrm>
            <a:off x="1714480" y="274638"/>
            <a:ext cx="5643602" cy="1143000"/>
          </a:xfrm>
        </p:spPr>
        <p:txBody>
          <a:bodyPr>
            <a:normAutofit/>
          </a:bodyPr>
          <a:lstStyle/>
          <a:p>
            <a:r>
              <a:rPr lang="en-US" sz="6000" b="1" spc="200" dirty="0" smtClean="0">
                <a:ln w="29210">
                  <a:solidFill>
                    <a:srgbClr val="002060"/>
                  </a:solidFill>
                </a:ln>
                <a:solidFill>
                  <a:srgbClr val="FF0000"/>
                </a:solidFill>
                <a:effectLst>
                  <a:innerShdw blurRad="50800" dist="50800" dir="8100000">
                    <a:srgbClr val="7D7D7D">
                      <a:alpha val="73000"/>
                    </a:srgbClr>
                  </a:innerShdw>
                </a:effectLst>
              </a:rPr>
              <a:t>Activity – 1st</a:t>
            </a:r>
            <a:endParaRPr lang="en-US" sz="6000" b="1" spc="200" dirty="0">
              <a:ln w="29210">
                <a:solidFill>
                  <a:srgbClr val="002060"/>
                </a:solidFill>
              </a:ln>
              <a:solidFill>
                <a:srgbClr val="FF0000"/>
              </a:solidFill>
              <a:effectLst>
                <a:innerShdw blurRad="50800" dist="50800" dir="8100000">
                  <a:srgbClr val="7D7D7D">
                    <a:alpha val="73000"/>
                  </a:srgbClr>
                </a:innerShdw>
              </a:effectLst>
            </a:endParaRPr>
          </a:p>
        </p:txBody>
      </p:sp>
      <p:pic>
        <p:nvPicPr>
          <p:cNvPr id="5" name="s7">
            <a:hlinkClick r:id="" action="ppaction://media"/>
          </p:cNvPr>
          <p:cNvPicPr>
            <a:picLocks noRot="1" noChangeAspect="1"/>
          </p:cNvPicPr>
          <p:nvPr>
            <a:wavAudioFile r:embed="rId1" name="s7"/>
          </p:nvPr>
        </p:nvPicPr>
        <p:blipFill>
          <a:blip r:embed="rId4"/>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857" fill="hold"/>
                                        <p:tgtEl>
                                          <p:spTgt spid="5"/>
                                        </p:tgtEl>
                                      </p:cBhvr>
                                    </p:cmd>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3000"/>
                                        <p:tgtEl>
                                          <p:spTgt spid="2"/>
                                        </p:tgtEl>
                                      </p:cBhvr>
                                    </p:animEffect>
                                  </p:childTnLst>
                                </p:cTn>
                              </p:par>
                              <p:par>
                                <p:cTn id="10" presetID="22" presetClass="entr" presetSubtype="1" fill="hold" grpId="0" nodeType="withEffect">
                                  <p:stCondLst>
                                    <p:cond delay="200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up)">
                                      <p:cBhvr>
                                        <p:cTn id="12" dur="15000"/>
                                        <p:tgtEl>
                                          <p:spTgt spid="3">
                                            <p:txEl>
                                              <p:pRg st="0" end="0"/>
                                            </p:txEl>
                                          </p:spTgt>
                                        </p:tgtEl>
                                      </p:cBhvr>
                                    </p:animEffect>
                                  </p:childTnLst>
                                </p:cTn>
                              </p:par>
                              <p:par>
                                <p:cTn id="13" presetID="55" presetClass="entr" presetSubtype="0" fill="hold" nodeType="withEffect">
                                  <p:stCondLst>
                                    <p:cond delay="3500"/>
                                  </p:stCondLst>
                                  <p:childTnLst>
                                    <p:set>
                                      <p:cBhvr>
                                        <p:cTn id="14" dur="1" fill="hold">
                                          <p:stCondLst>
                                            <p:cond delay="0"/>
                                          </p:stCondLst>
                                        </p:cTn>
                                        <p:tgtEl>
                                          <p:spTgt spid="4"/>
                                        </p:tgtEl>
                                        <p:attrNameLst>
                                          <p:attrName>style.visibility</p:attrName>
                                        </p:attrNameLst>
                                      </p:cBhvr>
                                      <p:to>
                                        <p:strVal val="visible"/>
                                      </p:to>
                                    </p:set>
                                    <p:anim calcmode="lin" valueType="num">
                                      <p:cBhvr>
                                        <p:cTn id="15" dur="3000" fill="hold"/>
                                        <p:tgtEl>
                                          <p:spTgt spid="4"/>
                                        </p:tgtEl>
                                        <p:attrNameLst>
                                          <p:attrName>ppt_w</p:attrName>
                                        </p:attrNameLst>
                                      </p:cBhvr>
                                      <p:tavLst>
                                        <p:tav tm="0">
                                          <p:val>
                                            <p:strVal val="#ppt_w*0.70"/>
                                          </p:val>
                                        </p:tav>
                                        <p:tav tm="100000">
                                          <p:val>
                                            <p:strVal val="#ppt_w"/>
                                          </p:val>
                                        </p:tav>
                                      </p:tavLst>
                                    </p:anim>
                                    <p:anim calcmode="lin" valueType="num">
                                      <p:cBhvr>
                                        <p:cTn id="16" dur="3000" fill="hold"/>
                                        <p:tgtEl>
                                          <p:spTgt spid="4"/>
                                        </p:tgtEl>
                                        <p:attrNameLst>
                                          <p:attrName>ppt_h</p:attrName>
                                        </p:attrNameLst>
                                      </p:cBhvr>
                                      <p:tavLst>
                                        <p:tav tm="0">
                                          <p:val>
                                            <p:strVal val="#ppt_h"/>
                                          </p:val>
                                        </p:tav>
                                        <p:tav tm="100000">
                                          <p:val>
                                            <p:strVal val="#ppt_h"/>
                                          </p:val>
                                        </p:tav>
                                      </p:tavLst>
                                    </p:anim>
                                    <p:animEffect transition="in" filter="fade">
                                      <p:cBhvr>
                                        <p:cTn id="17" dur="3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18"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bldLst>
      <p:bldP spid="3" grpId="0" build="p"/>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70C0">
            <a:alpha val="71000"/>
          </a:srgbClr>
        </a:solidFill>
        <a:effectLst/>
      </p:bgPr>
    </p:bg>
    <p:spTree>
      <p:nvGrpSpPr>
        <p:cNvPr id="1" name=""/>
        <p:cNvGrpSpPr/>
        <p:nvPr/>
      </p:nvGrpSpPr>
      <p:grpSpPr>
        <a:xfrm>
          <a:off x="0" y="0"/>
          <a:ext cx="0" cy="0"/>
          <a:chOff x="0" y="0"/>
          <a:chExt cx="0" cy="0"/>
        </a:xfrm>
      </p:grpSpPr>
      <p:pic>
        <p:nvPicPr>
          <p:cNvPr id="3075" name="Picture 3" descr="C:\Users\negi\Desktop\jeevan negi class 6\weather_vane.gif"/>
          <p:cNvPicPr>
            <a:picLocks noChangeAspect="1" noChangeArrowheads="1" noCrop="1"/>
          </p:cNvPicPr>
          <p:nvPr/>
        </p:nvPicPr>
        <p:blipFill>
          <a:blip r:embed="rId3"/>
          <a:srcRect/>
          <a:stretch>
            <a:fillRect/>
          </a:stretch>
        </p:blipFill>
        <p:spPr bwMode="auto">
          <a:xfrm>
            <a:off x="4419600" y="0"/>
            <a:ext cx="4724399" cy="6857999"/>
          </a:xfrm>
          <a:prstGeom prst="rect">
            <a:avLst/>
          </a:prstGeom>
          <a:noFill/>
        </p:spPr>
      </p:pic>
      <p:sp>
        <p:nvSpPr>
          <p:cNvPr id="6" name="TextBox 5"/>
          <p:cNvSpPr txBox="1"/>
          <p:nvPr/>
        </p:nvSpPr>
        <p:spPr>
          <a:xfrm>
            <a:off x="571472" y="1000108"/>
            <a:ext cx="3857652" cy="4832092"/>
          </a:xfrm>
          <a:prstGeom prst="rect">
            <a:avLst/>
          </a:prstGeom>
          <a:noFill/>
        </p:spPr>
        <p:txBody>
          <a:bodyPr wrap="square" rtlCol="0">
            <a:spAutoFit/>
          </a:bodyPr>
          <a:lstStyle/>
          <a:p>
            <a:pPr algn="just"/>
            <a:r>
              <a:rPr lang="en-US" sz="4400" b="1" dirty="0" smtClean="0">
                <a:ln w="18000">
                  <a:solidFill>
                    <a:schemeClr val="tx1"/>
                  </a:solidFill>
                  <a:prstDash val="solid"/>
                  <a:miter lim="800000"/>
                </a:ln>
                <a:solidFill>
                  <a:srgbClr val="FFFF00"/>
                </a:solidFill>
                <a:effectLst>
                  <a:glow rad="228600">
                    <a:schemeClr val="accent5">
                      <a:satMod val="175000"/>
                      <a:alpha val="40000"/>
                    </a:schemeClr>
                  </a:glow>
                  <a:outerShdw blurRad="25500" dist="23000" dir="7020000" algn="tl">
                    <a:srgbClr val="000000">
                      <a:alpha val="50000"/>
                    </a:srgbClr>
                  </a:outerShdw>
                </a:effectLst>
              </a:rPr>
              <a:t>	Have you seen a weather  cock ?</a:t>
            </a:r>
          </a:p>
          <a:p>
            <a:pPr algn="just"/>
            <a:r>
              <a:rPr lang="en-US" sz="4400" b="1" dirty="0" smtClean="0">
                <a:ln w="18000">
                  <a:solidFill>
                    <a:schemeClr val="tx1"/>
                  </a:solidFill>
                  <a:prstDash val="solid"/>
                  <a:miter lim="800000"/>
                </a:ln>
                <a:solidFill>
                  <a:srgbClr val="FFFF00"/>
                </a:solidFill>
                <a:effectLst>
                  <a:glow rad="228600">
                    <a:schemeClr val="accent5">
                      <a:satMod val="175000"/>
                      <a:alpha val="40000"/>
                    </a:schemeClr>
                  </a:glow>
                  <a:outerShdw blurRad="25500" dist="23000" dir="7020000" algn="tl">
                    <a:srgbClr val="000000">
                      <a:alpha val="50000"/>
                    </a:srgbClr>
                  </a:outerShdw>
                </a:effectLst>
              </a:rPr>
              <a:t>	It shows the direction in which the air is moving.</a:t>
            </a:r>
            <a:endParaRPr lang="en-US" sz="4400" b="1" dirty="0">
              <a:ln w="18000">
                <a:solidFill>
                  <a:schemeClr val="tx1"/>
                </a:solidFill>
                <a:prstDash val="solid"/>
                <a:miter lim="800000"/>
              </a:ln>
              <a:solidFill>
                <a:srgbClr val="FFFF00"/>
              </a:solidFill>
              <a:effectLst>
                <a:glow rad="228600">
                  <a:schemeClr val="accent5">
                    <a:satMod val="175000"/>
                    <a:alpha val="40000"/>
                  </a:schemeClr>
                </a:glow>
                <a:outerShdw blurRad="25500" dist="23000" dir="7020000" algn="tl">
                  <a:srgbClr val="000000">
                    <a:alpha val="50000"/>
                  </a:srgbClr>
                </a:outerShdw>
              </a:effectLst>
            </a:endParaRPr>
          </a:p>
        </p:txBody>
      </p:sp>
      <p:pic>
        <p:nvPicPr>
          <p:cNvPr id="4" name="s8">
            <a:hlinkClick r:id="" action="ppaction://media"/>
          </p:cNvPr>
          <p:cNvPicPr>
            <a:picLocks noRot="1" noChangeAspect="1"/>
          </p:cNvPicPr>
          <p:nvPr>
            <a:wavAudioFile r:embed="rId1" name="s8"/>
          </p:nvPr>
        </p:nvPicPr>
        <p:blipFill>
          <a:blip r:embed="rId4"/>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607" fill="hold"/>
                                        <p:tgtEl>
                                          <p:spTgt spid="4"/>
                                        </p:tgtEl>
                                      </p:cBhvr>
                                    </p:cmd>
                                  </p:childTnLst>
                                </p:cTn>
                              </p:par>
                              <p:par>
                                <p:cTn id="7" presetID="22" presetClass="entr" presetSubtype="1"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wipe(up)">
                                      <p:cBhvr>
                                        <p:cTn id="9" dur="9000"/>
                                        <p:tgtEl>
                                          <p:spTgt spid="6"/>
                                        </p:tgtEl>
                                      </p:cBhvr>
                                    </p:animEffect>
                                  </p:childTnLst>
                                </p:cTn>
                              </p:par>
                              <p:par>
                                <p:cTn id="10" presetID="10" presetClass="entr" presetSubtype="0" fill="hold" nodeType="withEffect">
                                  <p:stCondLst>
                                    <p:cond delay="2000"/>
                                  </p:stCondLst>
                                  <p:childTnLst>
                                    <p:set>
                                      <p:cBhvr>
                                        <p:cTn id="11" dur="1" fill="hold">
                                          <p:stCondLst>
                                            <p:cond delay="0"/>
                                          </p:stCondLst>
                                        </p:cTn>
                                        <p:tgtEl>
                                          <p:spTgt spid="3075"/>
                                        </p:tgtEl>
                                        <p:attrNameLst>
                                          <p:attrName>style.visibility</p:attrName>
                                        </p:attrNameLst>
                                      </p:cBhvr>
                                      <p:to>
                                        <p:strVal val="visible"/>
                                      </p:to>
                                    </p:set>
                                    <p:animEffect transition="in" filter="fade">
                                      <p:cBhvr>
                                        <p:cTn id="12" dur="3000"/>
                                        <p:tgtEl>
                                          <p:spTgt spid="307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13"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rsc\Documents\BlandMistyIridescentshark-small.gif"/>
          <p:cNvPicPr>
            <a:picLocks noChangeAspect="1" noChangeArrowheads="1" noCrop="1"/>
          </p:cNvPicPr>
          <p:nvPr/>
        </p:nvPicPr>
        <p:blipFill>
          <a:blip r:embed="rId4"/>
          <a:srcRect/>
          <a:stretch>
            <a:fillRect/>
          </a:stretch>
        </p:blipFill>
        <p:spPr bwMode="auto">
          <a:xfrm>
            <a:off x="4495800" y="1500174"/>
            <a:ext cx="4648200" cy="4572032"/>
          </a:xfrm>
          <a:prstGeom prst="rect">
            <a:avLst/>
          </a:prstGeom>
          <a:noFill/>
        </p:spPr>
      </p:pic>
      <p:pic>
        <p:nvPicPr>
          <p:cNvPr id="7" name="s9">
            <a:hlinkClick r:id="" action="ppaction://media"/>
          </p:cNvPr>
          <p:cNvPicPr>
            <a:picLocks noRot="1" noChangeAspect="1"/>
          </p:cNvPicPr>
          <p:nvPr>
            <a:wavAudioFile r:embed="rId1" name="s9"/>
          </p:nvPr>
        </p:nvPicPr>
        <p:blipFill>
          <a:blip r:embed="rId5"/>
          <a:stretch>
            <a:fillRect/>
          </a:stretch>
        </p:blipFill>
        <p:spPr>
          <a:xfrm>
            <a:off x="7643834" y="2143116"/>
            <a:ext cx="304800" cy="304800"/>
          </a:xfrm>
          <a:prstGeom prst="rect">
            <a:avLst/>
          </a:prstGeom>
        </p:spPr>
      </p:pic>
      <p:sp>
        <p:nvSpPr>
          <p:cNvPr id="2" name="Title 1"/>
          <p:cNvSpPr>
            <a:spLocks noGrp="1"/>
          </p:cNvSpPr>
          <p:nvPr>
            <p:ph type="title"/>
          </p:nvPr>
        </p:nvSpPr>
        <p:spPr>
          <a:xfrm>
            <a:off x="457200" y="285728"/>
            <a:ext cx="8229600" cy="1643074"/>
          </a:xfrm>
        </p:spPr>
        <p:txBody>
          <a:bodyPr>
            <a:noAutofit/>
          </a:bodyPr>
          <a:lstStyle/>
          <a:p>
            <a:r>
              <a:rPr lang="en-US" sz="4800" b="1" dirty="0" smtClean="0">
                <a:ln>
                  <a:solidFill>
                    <a:srgbClr val="002060"/>
                  </a:solidFill>
                </a:ln>
                <a:solidFill>
                  <a:schemeClr val="tx2">
                    <a:lumMod val="75000"/>
                  </a:schemeClr>
                </a:solidFill>
                <a:effectLst>
                  <a:glow rad="139700">
                    <a:schemeClr val="accent3">
                      <a:satMod val="175000"/>
                      <a:alpha val="40000"/>
                    </a:schemeClr>
                  </a:glow>
                </a:effectLst>
              </a:rPr>
              <a:t>IS AIR PRESENT EVERYWHERE AROUND US ?</a:t>
            </a:r>
            <a:endParaRPr lang="en-US" sz="4800" b="1" dirty="0">
              <a:ln>
                <a:solidFill>
                  <a:srgbClr val="002060"/>
                </a:solidFill>
              </a:ln>
              <a:solidFill>
                <a:schemeClr val="tx2">
                  <a:lumMod val="75000"/>
                </a:schemeClr>
              </a:solidFill>
              <a:effectLst>
                <a:glow rad="139700">
                  <a:schemeClr val="accent3">
                    <a:satMod val="175000"/>
                    <a:alpha val="40000"/>
                  </a:schemeClr>
                </a:glow>
              </a:effectLst>
            </a:endParaRPr>
          </a:p>
        </p:txBody>
      </p:sp>
      <p:sp>
        <p:nvSpPr>
          <p:cNvPr id="3" name="Content Placeholder 2"/>
          <p:cNvSpPr>
            <a:spLocks noGrp="1"/>
          </p:cNvSpPr>
          <p:nvPr>
            <p:ph idx="1"/>
          </p:nvPr>
        </p:nvSpPr>
        <p:spPr>
          <a:xfrm>
            <a:off x="214282" y="2643182"/>
            <a:ext cx="5000660" cy="3000396"/>
          </a:xfrm>
        </p:spPr>
        <p:txBody>
          <a:bodyP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buNone/>
            </a:pPr>
            <a:r>
              <a:rPr lang="en-US" sz="4000" b="1" spc="50" dirty="0" smtClean="0">
                <a:ln w="11430">
                  <a:solidFill>
                    <a:schemeClr val="tx1"/>
                  </a:solidFill>
                </a:ln>
                <a:effectLst>
                  <a:outerShdw blurRad="76200" dist="50800" dir="5400000" algn="tl" rotWithShape="0">
                    <a:srgbClr val="000000">
                      <a:alpha val="65000"/>
                    </a:srgbClr>
                  </a:outerShdw>
                </a:effectLst>
              </a:rPr>
              <a:t>		Close your fist – what do you have in it?  Try the following activity to find out. </a:t>
            </a:r>
            <a:endParaRPr lang="en-US" sz="4000" b="1" spc="50" dirty="0">
              <a:ln w="11430">
                <a:solidFill>
                  <a:schemeClr val="tx1"/>
                </a:solidFill>
              </a:ln>
              <a:effectLst>
                <a:outerShdw blurRad="76200" dist="50800" dir="5400000" algn="tl" rotWithShape="0">
                  <a:srgbClr val="000000">
                    <a:alpha val="65000"/>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848" fill="hold"/>
                                        <p:tgtEl>
                                          <p:spTgt spid="7"/>
                                        </p:tgtEl>
                                      </p:cBhvr>
                                    </p:cmd>
                                  </p:childTnLst>
                                </p:cTn>
                              </p:par>
                              <p:par>
                                <p:cTn id="7" presetID="16" presetClass="entr" presetSubtype="26"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barn(inHorizontal)">
                                      <p:cBhvr>
                                        <p:cTn id="9" dur="2000"/>
                                        <p:tgtEl>
                                          <p:spTgt spid="2"/>
                                        </p:tgtEl>
                                      </p:cBhvr>
                                    </p:animEffect>
                                  </p:childTnLst>
                                </p:cTn>
                              </p:par>
                              <p:par>
                                <p:cTn id="10" presetID="22" presetClass="entr" presetSubtype="1" fill="hold" grpId="0" nodeType="withEffect">
                                  <p:stCondLst>
                                    <p:cond delay="600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up)">
                                      <p:cBhvr>
                                        <p:cTn id="12" dur="9000"/>
                                        <p:tgtEl>
                                          <p:spTgt spid="3">
                                            <p:txEl>
                                              <p:pRg st="0" end="0"/>
                                            </p:txEl>
                                          </p:spTgt>
                                        </p:tgtEl>
                                      </p:cBhvr>
                                    </p:animEffect>
                                  </p:childTnLst>
                                </p:cTn>
                              </p:par>
                              <p:par>
                                <p:cTn id="13" presetID="9" presetClass="entr" presetSubtype="0" fill="hold" nodeType="withEffect">
                                  <p:stCondLst>
                                    <p:cond delay="7500"/>
                                  </p:stCondLst>
                                  <p:childTnLst>
                                    <p:set>
                                      <p:cBhvr>
                                        <p:cTn id="14" dur="1" fill="hold">
                                          <p:stCondLst>
                                            <p:cond delay="0"/>
                                          </p:stCondLst>
                                        </p:cTn>
                                        <p:tgtEl>
                                          <p:spTgt spid="1026"/>
                                        </p:tgtEl>
                                        <p:attrNameLst>
                                          <p:attrName>style.visibility</p:attrName>
                                        </p:attrNameLst>
                                      </p:cBhvr>
                                      <p:to>
                                        <p:strVal val="visible"/>
                                      </p:to>
                                    </p:set>
                                    <p:animEffect transition="in" filter="dissolve">
                                      <p:cBhvr>
                                        <p:cTn id="15" dur="2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16"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bldLst>
      <p:bldP spid="2" grpId="0"/>
      <p:bldP spid="3"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1746</TotalTime>
  <Words>424</Words>
  <Application>Microsoft Office PowerPoint</Application>
  <PresentationFormat>On-screen Show (4:3)</PresentationFormat>
  <Paragraphs>67</Paragraphs>
  <Slides>23</Slides>
  <Notes>1</Notes>
  <HiddenSlides>0</HiddenSlides>
  <MMClips>23</MMClips>
  <ScaleCrop>false</ScaleCrop>
  <HeadingPairs>
    <vt:vector size="4" baseType="variant">
      <vt:variant>
        <vt:lpstr>Theme</vt:lpstr>
      </vt:variant>
      <vt:variant>
        <vt:i4>1</vt:i4>
      </vt:variant>
      <vt:variant>
        <vt:lpstr>Slide Titles</vt:lpstr>
      </vt:variant>
      <vt:variant>
        <vt:i4>23</vt:i4>
      </vt:variant>
    </vt:vector>
  </HeadingPairs>
  <TitlesOfParts>
    <vt:vector size="24" baseType="lpstr">
      <vt:lpstr>Office Theme</vt:lpstr>
      <vt:lpstr>Slide 1</vt:lpstr>
      <vt:lpstr>Slide 2</vt:lpstr>
      <vt:lpstr>TOPICS OF THIS LESSON</vt:lpstr>
      <vt:lpstr>Slide 4</vt:lpstr>
      <vt:lpstr>Slide 5</vt:lpstr>
      <vt:lpstr>Slide 6</vt:lpstr>
      <vt:lpstr>Activity – 1st</vt:lpstr>
      <vt:lpstr>Slide 8</vt:lpstr>
      <vt:lpstr>IS AIR PRESENT EVERYWHERE AROUND US ?</vt:lpstr>
      <vt:lpstr>Activity – 2</vt:lpstr>
      <vt:lpstr>  Yes.. You are right. It is air that was present in the bottle. The bottle was not empty at all.</vt:lpstr>
      <vt:lpstr>Slide 12</vt:lpstr>
      <vt:lpstr>Now can you think, mountaineers carry oxygen cylinders with them, while climbing high mountains.</vt:lpstr>
      <vt:lpstr>Slide 14</vt:lpstr>
      <vt:lpstr>Slide 15</vt:lpstr>
      <vt:lpstr>Slide 16</vt:lpstr>
      <vt:lpstr>Slide 17</vt:lpstr>
      <vt:lpstr>Slide 18</vt:lpstr>
      <vt:lpstr>Slide 19</vt:lpstr>
      <vt:lpstr>Slide 20</vt:lpstr>
      <vt:lpstr>Slide 21</vt:lpstr>
      <vt:lpstr>Slide 22</vt:lpstr>
      <vt:lpstr>Slide 23</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negi</dc:creator>
  <cp:lastModifiedBy>admin</cp:lastModifiedBy>
  <cp:revision>181</cp:revision>
  <dcterms:created xsi:type="dcterms:W3CDTF">2006-08-16T00:00:00Z</dcterms:created>
  <dcterms:modified xsi:type="dcterms:W3CDTF">2020-05-02T06:12:20Z</dcterms:modified>
</cp:coreProperties>
</file>